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theme/theme4.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 id="2147483673" r:id="rId5"/>
    <p:sldMasterId id="2147483660" r:id="rId6"/>
    <p:sldMasterId id="2147483685" r:id="rId7"/>
    <p:sldMasterId id="2147483675" r:id="rId8"/>
  </p:sldMasterIdLst>
  <p:notesMasterIdLst>
    <p:notesMasterId r:id="rId21"/>
  </p:notesMasterIdLst>
  <p:sldIdLst>
    <p:sldId id="285" r:id="rId9"/>
    <p:sldId id="306" r:id="rId10"/>
    <p:sldId id="1015" r:id="rId11"/>
    <p:sldId id="259" r:id="rId12"/>
    <p:sldId id="1011" r:id="rId13"/>
    <p:sldId id="1006" r:id="rId14"/>
    <p:sldId id="305" r:id="rId15"/>
    <p:sldId id="1007" r:id="rId16"/>
    <p:sldId id="1009" r:id="rId17"/>
    <p:sldId id="1010" r:id="rId18"/>
    <p:sldId id="1013" r:id="rId19"/>
    <p:sldId id="284" r:id="rId20"/>
  </p:sldIdLst>
  <p:sldSz cx="9144000" cy="6858000" type="screen4x3"/>
  <p:notesSz cx="7010400" cy="9296400"/>
  <p:embeddedFontLst>
    <p:embeddedFont>
      <p:font typeface="Lato Medium" panose="020F0502020204030203" pitchFamily="34" charset="0"/>
      <p:regular r:id="rId22"/>
      <p:italic r:id="rId23"/>
    </p:embeddedFont>
    <p:embeddedFont>
      <p:font typeface="Source Sans Pro" panose="020B0503030403020204" pitchFamily="34" charset="0"/>
      <p:regular r:id="rId24"/>
      <p:bold r:id="rId25"/>
      <p:italic r:id="rId26"/>
      <p:boldItalic r:id="rId27"/>
    </p:embeddedFont>
  </p:embeddedFontLst>
  <p:defaultText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1255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71DEE42-DEE8-42DD-4197-A5043B9E1299}" v="9" dt="2025-08-06T15:54:14.21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510" autoAdjust="0"/>
    <p:restoredTop sz="95706" autoAdjust="0"/>
  </p:normalViewPr>
  <p:slideViewPr>
    <p:cSldViewPr snapToGrid="0">
      <p:cViewPr varScale="1">
        <p:scale>
          <a:sx n="64" d="100"/>
          <a:sy n="64" d="100"/>
        </p:scale>
        <p:origin x="1304" y="32"/>
      </p:cViewPr>
      <p:guideLst>
        <p:guide orient="horz" pos="2160"/>
        <p:guide pos="2880"/>
      </p:guideLst>
    </p:cSldViewPr>
  </p:slideViewPr>
  <p:outlineViewPr>
    <p:cViewPr>
      <p:scale>
        <a:sx n="33" d="100"/>
        <a:sy n="33" d="100"/>
      </p:scale>
      <p:origin x="0" y="-16176"/>
    </p:cViewPr>
  </p:outlineViewPr>
  <p:notesTextViewPr>
    <p:cViewPr>
      <p:scale>
        <a:sx n="20" d="100"/>
        <a:sy n="20" d="100"/>
      </p:scale>
      <p:origin x="0" y="0"/>
    </p:cViewPr>
  </p:notesTextViewPr>
  <p:sorterViewPr>
    <p:cViewPr>
      <p:scale>
        <a:sx n="100" d="100"/>
        <a:sy n="100" d="100"/>
      </p:scale>
      <p:origin x="0" y="0"/>
    </p:cViewPr>
  </p:sorterViewPr>
  <p:notesViewPr>
    <p:cSldViewPr snapToGrid="0">
      <p:cViewPr varScale="1">
        <p:scale>
          <a:sx n="71" d="100"/>
          <a:sy n="71" d="100"/>
        </p:scale>
        <p:origin x="2995" y="67"/>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font" Target="fonts/font5.fntdata"/><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font" Target="fonts/font4.fntdata"/><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font" Target="fonts/font3.fntdata"/><Relationship Id="rId32"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font" Target="fonts/font2.fntdata"/><Relationship Id="rId28" Type="http://schemas.openxmlformats.org/officeDocument/2006/relationships/presProps" Target="presProp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theme" Target="theme/theme1.xml"/><Relationship Id="rId8" Type="http://schemas.openxmlformats.org/officeDocument/2006/relationships/slideMaster" Target="slideMasters/slideMaster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an Maanen, Kyla" userId="S::kvanmaanen@ucsd.edu::8ca4f0c6-fa02-4738-a9fb-5bb24f5ec4e0" providerId="AD" clId="Web-{D71DEE42-DEE8-42DD-4197-A5043B9E1299}"/>
    <pc:docChg chg="addSld delSld modSld">
      <pc:chgData name="Van Maanen, Kyla" userId="S::kvanmaanen@ucsd.edu::8ca4f0c6-fa02-4738-a9fb-5bb24f5ec4e0" providerId="AD" clId="Web-{D71DEE42-DEE8-42DD-4197-A5043B9E1299}" dt="2025-08-06T15:54:14.217" v="8"/>
      <pc:docMkLst>
        <pc:docMk/>
      </pc:docMkLst>
      <pc:sldChg chg="addSp delSp modSp">
        <pc:chgData name="Van Maanen, Kyla" userId="S::kvanmaanen@ucsd.edu::8ca4f0c6-fa02-4738-a9fb-5bb24f5ec4e0" providerId="AD" clId="Web-{D71DEE42-DEE8-42DD-4197-A5043B9E1299}" dt="2025-08-06T15:53:32.528" v="1"/>
        <pc:sldMkLst>
          <pc:docMk/>
          <pc:sldMk cId="2779354513" sldId="285"/>
        </pc:sldMkLst>
        <pc:picChg chg="add del mod">
          <ac:chgData name="Van Maanen, Kyla" userId="S::kvanmaanen@ucsd.edu::8ca4f0c6-fa02-4738-a9fb-5bb24f5ec4e0" providerId="AD" clId="Web-{D71DEE42-DEE8-42DD-4197-A5043B9E1299}" dt="2025-08-06T15:53:32.528" v="1"/>
          <ac:picMkLst>
            <pc:docMk/>
            <pc:sldMk cId="2779354513" sldId="285"/>
            <ac:picMk id="5" creationId="{7BB1BDC9-3017-F392-4560-80A5A46462A0}"/>
          </ac:picMkLst>
        </pc:picChg>
      </pc:sldChg>
      <pc:sldChg chg="new del">
        <pc:chgData name="Van Maanen, Kyla" userId="S::kvanmaanen@ucsd.edu::8ca4f0c6-fa02-4738-a9fb-5bb24f5ec4e0" providerId="AD" clId="Web-{D71DEE42-DEE8-42DD-4197-A5043B9E1299}" dt="2025-08-06T15:53:56.482" v="3"/>
        <pc:sldMkLst>
          <pc:docMk/>
          <pc:sldMk cId="854119675" sldId="1014"/>
        </pc:sldMkLst>
      </pc:sldChg>
      <pc:sldChg chg="delSp new del">
        <pc:chgData name="Van Maanen, Kyla" userId="S::kvanmaanen@ucsd.edu::8ca4f0c6-fa02-4738-a9fb-5bb24f5ec4e0" providerId="AD" clId="Web-{D71DEE42-DEE8-42DD-4197-A5043B9E1299}" dt="2025-08-06T15:54:14.217" v="8"/>
        <pc:sldMkLst>
          <pc:docMk/>
          <pc:sldMk cId="1727136278" sldId="1014"/>
        </pc:sldMkLst>
        <pc:spChg chg="del">
          <ac:chgData name="Van Maanen, Kyla" userId="S::kvanmaanen@ucsd.edu::8ca4f0c6-fa02-4738-a9fb-5bb24f5ec4e0" providerId="AD" clId="Web-{D71DEE42-DEE8-42DD-4197-A5043B9E1299}" dt="2025-08-06T15:54:08.685" v="6"/>
          <ac:spMkLst>
            <pc:docMk/>
            <pc:sldMk cId="1727136278" sldId="1014"/>
            <ac:spMk id="2" creationId="{79063557-52AE-381B-4ADA-052D496CBAB8}"/>
          </ac:spMkLst>
        </pc:spChg>
        <pc:spChg chg="del">
          <ac:chgData name="Van Maanen, Kyla" userId="S::kvanmaanen@ucsd.edu::8ca4f0c6-fa02-4738-a9fb-5bb24f5ec4e0" providerId="AD" clId="Web-{D71DEE42-DEE8-42DD-4197-A5043B9E1299}" dt="2025-08-06T15:54:04.341" v="5"/>
          <ac:spMkLst>
            <pc:docMk/>
            <pc:sldMk cId="1727136278" sldId="1014"/>
            <ac:spMk id="3" creationId="{1D0202C0-4281-F74F-1618-F094941BD567}"/>
          </ac:spMkLst>
        </pc:spChg>
      </pc:sldChg>
      <pc:sldChg chg="add">
        <pc:chgData name="Van Maanen, Kyla" userId="S::kvanmaanen@ucsd.edu::8ca4f0c6-fa02-4738-a9fb-5bb24f5ec4e0" providerId="AD" clId="Web-{D71DEE42-DEE8-42DD-4197-A5043B9E1299}" dt="2025-08-06T15:54:10.576" v="7"/>
        <pc:sldMkLst>
          <pc:docMk/>
          <pc:sldMk cId="1324326079" sldId="1015"/>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Shape 4"/>
          <p:cNvSpPr txBox="1">
            <a:spLocks noGrp="1"/>
          </p:cNvSpPr>
          <p:nvPr>
            <p:ph type="body" idx="1"/>
          </p:nvPr>
        </p:nvSpPr>
        <p:spPr>
          <a:xfrm>
            <a:off x="701040" y="4415790"/>
            <a:ext cx="5608320" cy="4183380"/>
          </a:xfrm>
          <a:prstGeom prst="rect">
            <a:avLst/>
          </a:prstGeom>
          <a:noFill/>
          <a:ln>
            <a:noFill/>
          </a:ln>
        </p:spPr>
        <p:txBody>
          <a:bodyPr spcFirstLastPara="1" wrap="square" lIns="93162" tIns="93162" rIns="93162" bIns="93162" anchor="t" anchorCtr="0"/>
          <a:lstStyle>
            <a:lvl1pPr marL="457200" lvl="0" indent="-298450">
              <a:spcBef>
                <a:spcPct val="0"/>
              </a:spcBef>
              <a:spcAft>
                <a:spcPct val="0"/>
              </a:spcAft>
              <a:buSzPts val="1100"/>
              <a:buChar char="●"/>
              <a:defRPr sz="1100"/>
            </a:lvl1pPr>
            <a:lvl2pPr marL="914400" lvl="1" indent="-298450">
              <a:spcBef>
                <a:spcPct val="0"/>
              </a:spcBef>
              <a:spcAft>
                <a:spcPct val="0"/>
              </a:spcAft>
              <a:buSzPts val="1100"/>
              <a:buChar char="○"/>
              <a:defRPr sz="1100"/>
            </a:lvl2pPr>
            <a:lvl3pPr marL="1371600" lvl="2" indent="-298450">
              <a:spcBef>
                <a:spcPct val="0"/>
              </a:spcBef>
              <a:spcAft>
                <a:spcPct val="0"/>
              </a:spcAft>
              <a:buSzPts val="1100"/>
              <a:buChar char="■"/>
              <a:defRPr sz="1100"/>
            </a:lvl3pPr>
            <a:lvl4pPr marL="1828800" lvl="3" indent="-298450">
              <a:spcBef>
                <a:spcPct val="0"/>
              </a:spcBef>
              <a:spcAft>
                <a:spcPct val="0"/>
              </a:spcAft>
              <a:buSzPts val="1100"/>
              <a:buChar char="●"/>
              <a:defRPr sz="1100"/>
            </a:lvl4pPr>
            <a:lvl5pPr marL="2286000" lvl="4" indent="-298450">
              <a:spcBef>
                <a:spcPct val="0"/>
              </a:spcBef>
              <a:spcAft>
                <a:spcPct val="0"/>
              </a:spcAft>
              <a:buSzPts val="1100"/>
              <a:buChar char="○"/>
              <a:defRPr sz="1100"/>
            </a:lvl5pPr>
            <a:lvl6pPr marL="2743200" lvl="5" indent="-298450">
              <a:spcBef>
                <a:spcPct val="0"/>
              </a:spcBef>
              <a:spcAft>
                <a:spcPct val="0"/>
              </a:spcAft>
              <a:buSzPts val="1100"/>
              <a:buChar char="■"/>
              <a:defRPr sz="1100"/>
            </a:lvl6pPr>
            <a:lvl7pPr marL="3200400" lvl="6" indent="-298450">
              <a:spcBef>
                <a:spcPct val="0"/>
              </a:spcBef>
              <a:spcAft>
                <a:spcPct val="0"/>
              </a:spcAft>
              <a:buSzPts val="1100"/>
              <a:buChar char="●"/>
              <a:defRPr sz="1100"/>
            </a:lvl7pPr>
            <a:lvl8pPr marL="3657600" lvl="7" indent="-298450">
              <a:spcBef>
                <a:spcPct val="0"/>
              </a:spcBef>
              <a:spcAft>
                <a:spcPct val="0"/>
              </a:spcAft>
              <a:buSzPts val="1100"/>
              <a:buChar char="○"/>
              <a:defRPr sz="1100"/>
            </a:lvl8pPr>
            <a:lvl9pPr marL="4114800" lvl="8" indent="-298450">
              <a:spcBef>
                <a:spcPct val="0"/>
              </a:spcBef>
              <a:spcAft>
                <a:spcPct val="0"/>
              </a:spcAft>
              <a:buSzPts val="1100"/>
              <a:buChar char="■"/>
              <a:defRPr sz="1100"/>
            </a:lvl9pPr>
          </a:lstStyle>
          <a:p>
            <a:endParaRPr/>
          </a:p>
        </p:txBody>
      </p:sp>
    </p:spTree>
    <p:extLst>
      <p:ext uri="{BB962C8B-B14F-4D97-AF65-F5344CB8AC3E}">
        <p14:creationId xmlns:p14="http://schemas.microsoft.com/office/powerpoint/2010/main" val="61366074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865181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sz="1300" dirty="0"/>
              <a:t>The Corps Russian River Project won out.</a:t>
            </a:r>
          </a:p>
          <a:p>
            <a:endParaRPr lang="en-US" sz="1300" dirty="0"/>
          </a:p>
          <a:p>
            <a:r>
              <a:rPr lang="en-US" sz="1300" dirty="0"/>
              <a:t>In order to become the local sponsor of the Corps project to use the water in Lake Mendocino to meet municipal needs, the Sonoma County Water Agency was established in 1949 through a special act of the Legislature.</a:t>
            </a:r>
          </a:p>
          <a:p>
            <a:endParaRPr lang="en-US" sz="1300" dirty="0"/>
          </a:p>
          <a:p>
            <a:r>
              <a:rPr lang="en-US" sz="1300" dirty="0"/>
              <a:t>The first component of the Russian River Project, Lake Mendocino, was completed in January 1959 and was full a month later, thanks to heavy rains.</a:t>
            </a:r>
          </a:p>
          <a:p>
            <a:endParaRPr lang="en-US" sz="1300" dirty="0"/>
          </a:p>
        </p:txBody>
      </p:sp>
      <p:sp>
        <p:nvSpPr>
          <p:cNvPr id="4" name="Slide Number Placeholder 3"/>
          <p:cNvSpPr>
            <a:spLocks noGrp="1"/>
          </p:cNvSpPr>
          <p:nvPr>
            <p:ph type="sldNum" sz="quarter" idx="10"/>
          </p:nvPr>
        </p:nvSpPr>
        <p:spPr/>
        <p:txBody>
          <a:bodyPr/>
          <a:lstStyle/>
          <a:p>
            <a:fld id="{24935A50-6575-47A6-90A5-9814208BE590}" type="slidenum">
              <a:rPr lang="en-US" smtClean="0"/>
              <a:t>2</a:t>
            </a:fld>
            <a:endParaRPr lang="en-US"/>
          </a:p>
        </p:txBody>
      </p:sp>
    </p:spTree>
    <p:extLst>
      <p:ext uri="{BB962C8B-B14F-4D97-AF65-F5344CB8AC3E}">
        <p14:creationId xmlns:p14="http://schemas.microsoft.com/office/powerpoint/2010/main" val="36311197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73AD023-6A36-45B6-ACF8-0B142DCD3C74}" type="slidenum">
              <a:rPr lang="en-US" smtClean="0"/>
              <a:t>5</a:t>
            </a:fld>
            <a:endParaRPr lang="en-US"/>
          </a:p>
        </p:txBody>
      </p:sp>
    </p:spTree>
    <p:extLst>
      <p:ext uri="{BB962C8B-B14F-4D97-AF65-F5344CB8AC3E}">
        <p14:creationId xmlns:p14="http://schemas.microsoft.com/office/powerpoint/2010/main" val="17347541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781862557"/>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hyperlink" Target="https://www.instagram.com/sonomacountywater/" TargetMode="External"/><Relationship Id="rId3" Type="http://schemas.openxmlformats.org/officeDocument/2006/relationships/image" Target="../media/image2.png"/><Relationship Id="rId7" Type="http://schemas.openxmlformats.org/officeDocument/2006/relationships/image" Target="../media/image4.png"/><Relationship Id="rId2" Type="http://schemas.openxmlformats.org/officeDocument/2006/relationships/hyperlink" Target="https://www.facebook.com/sonomacountywater/" TargetMode="External"/><Relationship Id="rId1" Type="http://schemas.openxmlformats.org/officeDocument/2006/relationships/slideMaster" Target="../slideMasters/slideMaster1.xml"/><Relationship Id="rId6" Type="http://schemas.openxmlformats.org/officeDocument/2006/relationships/hyperlink" Target="https://twitter.com/SCWA" TargetMode="External"/><Relationship Id="rId5" Type="http://schemas.openxmlformats.org/officeDocument/2006/relationships/image" Target="../media/image3.png"/><Relationship Id="rId4" Type="http://schemas.openxmlformats.org/officeDocument/2006/relationships/hyperlink" Target="https://www.linkedin.com/company/sonomacountywateragency/" TargetMode="External"/><Relationship Id="rId9"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8" Type="http://schemas.openxmlformats.org/officeDocument/2006/relationships/hyperlink" Target="https://www.instagram.com/sonomacountywater/" TargetMode="External"/><Relationship Id="rId3" Type="http://schemas.openxmlformats.org/officeDocument/2006/relationships/image" Target="../media/image2.png"/><Relationship Id="rId7" Type="http://schemas.openxmlformats.org/officeDocument/2006/relationships/image" Target="../media/image4.png"/><Relationship Id="rId2" Type="http://schemas.openxmlformats.org/officeDocument/2006/relationships/hyperlink" Target="https://www.facebook.com/sonomacountywater/" TargetMode="External"/><Relationship Id="rId1" Type="http://schemas.openxmlformats.org/officeDocument/2006/relationships/slideMaster" Target="../slideMasters/slideMaster2.xml"/><Relationship Id="rId6" Type="http://schemas.openxmlformats.org/officeDocument/2006/relationships/hyperlink" Target="https://twitter.com/SCWA" TargetMode="External"/><Relationship Id="rId5" Type="http://schemas.openxmlformats.org/officeDocument/2006/relationships/image" Target="../media/image3.png"/><Relationship Id="rId4" Type="http://schemas.openxmlformats.org/officeDocument/2006/relationships/hyperlink" Target="https://www.linkedin.com/company/sonomacountywateragency/" TargetMode="External"/><Relationship Id="rId9"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preserve="1" userDrawn="1">
  <p:cSld name="Title w Image">
    <p:spTree>
      <p:nvGrpSpPr>
        <p:cNvPr id="1" name="Shape 13"/>
        <p:cNvGrpSpPr/>
        <p:nvPr/>
      </p:nvGrpSpPr>
      <p:grpSpPr>
        <a:xfrm>
          <a:off x="0" y="0"/>
          <a:ext cx="0" cy="0"/>
          <a:chOff x="0" y="0"/>
          <a:chExt cx="0" cy="0"/>
        </a:xfrm>
      </p:grpSpPr>
      <p:sp>
        <p:nvSpPr>
          <p:cNvPr id="3" name="Picture Placeholder 2"/>
          <p:cNvSpPr>
            <a:spLocks noGrp="1"/>
          </p:cNvSpPr>
          <p:nvPr>
            <p:ph type="pic" sz="quarter" idx="13"/>
          </p:nvPr>
        </p:nvSpPr>
        <p:spPr>
          <a:xfrm>
            <a:off x="5472545" y="1"/>
            <a:ext cx="3671453" cy="6858000"/>
          </a:xfrm>
          <a:prstGeom prst="rect">
            <a:avLst/>
          </a:prstGeom>
        </p:spPr>
        <p:txBody>
          <a:bodyPr/>
          <a:lstStyle/>
          <a:p>
            <a:endParaRPr lang="en-US"/>
          </a:p>
        </p:txBody>
      </p:sp>
      <p:sp>
        <p:nvSpPr>
          <p:cNvPr id="15" name="Shape 15"/>
          <p:cNvSpPr txBox="1">
            <a:spLocks noGrp="1"/>
          </p:cNvSpPr>
          <p:nvPr>
            <p:ph type="sldNum" idx="12"/>
          </p:nvPr>
        </p:nvSpPr>
        <p:spPr>
          <a:xfrm>
            <a:off x="8472458" y="6217622"/>
            <a:ext cx="548700" cy="5247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ct val="0"/>
              </a:spcBef>
              <a:spcAft>
                <a:spcPct val="0"/>
              </a:spcAft>
              <a:buNone/>
            </a:pPr>
            <a:fld id="{00000000-1234-1234-1234-123412341234}" type="slidenum">
              <a:rPr lang="en"/>
              <a:t>‹#›</a:t>
            </a:fld>
            <a:endParaRPr/>
          </a:p>
        </p:txBody>
      </p:sp>
      <p:sp>
        <p:nvSpPr>
          <p:cNvPr id="8" name="Shape 6"/>
          <p:cNvSpPr txBox="1">
            <a:spLocks noGrp="1"/>
          </p:cNvSpPr>
          <p:nvPr>
            <p:ph type="title"/>
          </p:nvPr>
        </p:nvSpPr>
        <p:spPr>
          <a:xfrm>
            <a:off x="558235" y="2543431"/>
            <a:ext cx="4361645" cy="763500"/>
          </a:xfrm>
          <a:prstGeom prst="rect">
            <a:avLst/>
          </a:prstGeom>
        </p:spPr>
        <p:txBody>
          <a:bodyPr spcFirstLastPara="1" wrap="square" lIns="91425" tIns="91425" rIns="91425" bIns="91425" anchor="t" anchorCtr="0">
            <a:noAutofit/>
          </a:bodyPr>
          <a:lstStyle/>
          <a:p>
            <a:pPr lvl="0"/>
            <a:endParaRPr/>
          </a:p>
        </p:txBody>
      </p:sp>
      <p:sp>
        <p:nvSpPr>
          <p:cNvPr id="10" name="Text Placeholder 3"/>
          <p:cNvSpPr>
            <a:spLocks noGrp="1"/>
          </p:cNvSpPr>
          <p:nvPr>
            <p:ph idx="1"/>
          </p:nvPr>
        </p:nvSpPr>
        <p:spPr>
          <a:xfrm>
            <a:off x="542635" y="3345426"/>
            <a:ext cx="4371035" cy="1342029"/>
          </a:xfrm>
          <a:prstGeom prst="rect">
            <a:avLst/>
          </a:prstGeom>
        </p:spPr>
        <p:txBody>
          <a:bodyPr vert="horz" lIns="91440" tIns="45720" rIns="91440" bIns="45720" rtlCol="0">
            <a:normAutofit/>
          </a:bodyPr>
          <a:lstStyle>
            <a:lvl1pPr>
              <a:defRPr sz="1400" cap="all" spc="100">
                <a:solidFill>
                  <a:schemeClr val="bg1"/>
                </a:solidFill>
                <a:latin typeface="Arial"/>
              </a:defRPr>
            </a:lvl1pPr>
            <a:lvl2pPr>
              <a:defRPr sz="1400" cap="all" spc="100">
                <a:solidFill>
                  <a:schemeClr val="bg1"/>
                </a:solidFill>
                <a:latin typeface="Arial"/>
              </a:defRPr>
            </a:lvl2pPr>
            <a:lvl3pPr>
              <a:defRPr sz="1400" cap="all" spc="100">
                <a:solidFill>
                  <a:schemeClr val="bg1"/>
                </a:solidFill>
                <a:latin typeface="Arial"/>
              </a:defRPr>
            </a:lvl3pPr>
            <a:lvl4pPr>
              <a:defRPr sz="1400" cap="all" spc="100">
                <a:solidFill>
                  <a:schemeClr val="bg1"/>
                </a:solidFill>
                <a:latin typeface="Arial"/>
              </a:defRPr>
            </a:lvl4pPr>
            <a:lvl5pPr>
              <a:defRPr sz="1400" cap="all" spc="100">
                <a:solidFill>
                  <a:schemeClr val="bg1"/>
                </a:solidFill>
                <a:latin typeface="Aria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3"/>
          <p:cNvSpPr>
            <a:spLocks noGrp="1"/>
          </p:cNvSpPr>
          <p:nvPr>
            <p:ph sz="quarter" idx="14"/>
          </p:nvPr>
        </p:nvSpPr>
        <p:spPr>
          <a:xfrm>
            <a:off x="473365" y="5033963"/>
            <a:ext cx="2758786" cy="1143000"/>
          </a:xfrm>
        </p:spPr>
        <p:txBody>
          <a:bodyPr/>
          <a:lstStyle>
            <a:lvl1pPr algn="r">
              <a:defRPr>
                <a:latin typeface="Arial"/>
              </a:defRPr>
            </a:lvl1pPr>
            <a:lvl2pPr>
              <a:defRPr>
                <a:latin typeface="Arial"/>
              </a:defRPr>
            </a:lvl2pPr>
            <a:lvl3pPr>
              <a:defRPr>
                <a:latin typeface="Arial"/>
              </a:defRPr>
            </a:lvl3pPr>
            <a:lvl4pPr>
              <a:defRPr>
                <a:latin typeface="Arial"/>
              </a:defRPr>
            </a:lvl4pPr>
            <a:lvl5pPr>
              <a:defRPr>
                <a:latin typeface="Aria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8" descr="facebook-white@2x.png">
            <a:hlinkClick r:id="rId2"/>
          </p:cNvPr>
          <p:cNvPicPr>
            <a:picLocks noChangeAspect="1"/>
          </p:cNvPicPr>
          <p:nvPr userDrawn="1"/>
        </p:nvPicPr>
        <p:blipFill>
          <a:blip r:embed="rId3"/>
          <a:srcRect/>
          <a:stretch>
            <a:fillRect/>
          </a:stretch>
        </p:blipFill>
        <p:spPr>
          <a:xfrm>
            <a:off x="520900" y="6255498"/>
            <a:ext cx="173604" cy="171814"/>
          </a:xfrm>
          <a:prstGeom prst="rect">
            <a:avLst/>
          </a:prstGeom>
        </p:spPr>
      </p:pic>
      <p:pic>
        <p:nvPicPr>
          <p:cNvPr id="12" name="Picture 11" descr="linkedin-white@2x.png">
            <a:hlinkClick r:id="rId4"/>
          </p:cNvPr>
          <p:cNvPicPr>
            <a:picLocks noChangeAspect="1"/>
          </p:cNvPicPr>
          <p:nvPr userDrawn="1"/>
        </p:nvPicPr>
        <p:blipFill>
          <a:blip r:embed="rId5"/>
          <a:srcRect/>
          <a:stretch>
            <a:fillRect/>
          </a:stretch>
        </p:blipFill>
        <p:spPr>
          <a:xfrm>
            <a:off x="1292145" y="6255307"/>
            <a:ext cx="173604" cy="173602"/>
          </a:xfrm>
          <a:prstGeom prst="rect">
            <a:avLst/>
          </a:prstGeom>
        </p:spPr>
      </p:pic>
      <p:pic>
        <p:nvPicPr>
          <p:cNvPr id="13" name="Picture 12" descr="twitter-white@2x.png">
            <a:hlinkClick r:id="rId6"/>
          </p:cNvPr>
          <p:cNvPicPr>
            <a:picLocks noChangeAspect="1"/>
          </p:cNvPicPr>
          <p:nvPr userDrawn="1"/>
        </p:nvPicPr>
        <p:blipFill>
          <a:blip r:embed="rId7"/>
          <a:srcRect/>
          <a:stretch>
            <a:fillRect/>
          </a:stretch>
        </p:blipFill>
        <p:spPr>
          <a:xfrm>
            <a:off x="773748" y="6256903"/>
            <a:ext cx="173604" cy="173602"/>
          </a:xfrm>
          <a:prstGeom prst="rect">
            <a:avLst/>
          </a:prstGeom>
        </p:spPr>
      </p:pic>
      <p:pic>
        <p:nvPicPr>
          <p:cNvPr id="14" name="Picture 13" descr="Asset 1@3x.png">
            <a:hlinkClick r:id="rId8"/>
          </p:cNvPr>
          <p:cNvPicPr>
            <a:picLocks noChangeAspect="1"/>
          </p:cNvPicPr>
          <p:nvPr userDrawn="1"/>
        </p:nvPicPr>
        <p:blipFill>
          <a:blip r:embed="rId9"/>
          <a:srcRect/>
          <a:stretch>
            <a:fillRect/>
          </a:stretch>
        </p:blipFill>
        <p:spPr>
          <a:xfrm>
            <a:off x="1033125" y="6258104"/>
            <a:ext cx="173664" cy="173662"/>
          </a:xfrm>
          <a:prstGeom prst="rect">
            <a:avLst/>
          </a:prstGeom>
        </p:spPr>
      </p:pic>
      <p:sp>
        <p:nvSpPr>
          <p:cNvPr id="16" name="TextBox 15"/>
          <p:cNvSpPr txBox="1"/>
          <p:nvPr userDrawn="1"/>
        </p:nvSpPr>
        <p:spPr>
          <a:xfrm>
            <a:off x="1505852" y="6168556"/>
            <a:ext cx="1843974" cy="307777"/>
          </a:xfrm>
          <a:prstGeom prst="rect">
            <a:avLst/>
          </a:prstGeom>
          <a:noFill/>
        </p:spPr>
        <p:txBody>
          <a:bodyPr wrap="square" rtlCol="0">
            <a:spAutoFit/>
          </a:bodyPr>
          <a:lstStyle/>
          <a:p>
            <a:r>
              <a:rPr lang="en-US">
                <a:solidFill>
                  <a:schemeClr val="bg1"/>
                </a:solidFill>
                <a:latin typeface="Source Sans Pro"/>
              </a:rPr>
              <a:t>sonomawater.org</a:t>
            </a:r>
          </a:p>
        </p:txBody>
      </p:sp>
    </p:spTree>
    <p:extLst>
      <p:ext uri="{BB962C8B-B14F-4D97-AF65-F5344CB8AC3E}">
        <p14:creationId xmlns:p14="http://schemas.microsoft.com/office/powerpoint/2010/main" val="8275291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6F10F9B-BAF6-E246-8A30-B0CC939026C3}" type="slidenum">
              <a:t>‹#›</a:t>
            </a:fld>
            <a:endParaRPr lang="en-US"/>
          </a:p>
        </p:txBody>
      </p:sp>
    </p:spTree>
    <p:extLst>
      <p:ext uri="{BB962C8B-B14F-4D97-AF65-F5344CB8AC3E}">
        <p14:creationId xmlns:p14="http://schemas.microsoft.com/office/powerpoint/2010/main" val="28995963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6F10F9B-BAF6-E246-8A30-B0CC939026C3}" type="slidenum">
              <a:t>‹#›</a:t>
            </a:fld>
            <a:endParaRPr lang="en-US"/>
          </a:p>
        </p:txBody>
      </p:sp>
    </p:spTree>
    <p:extLst>
      <p:ext uri="{BB962C8B-B14F-4D97-AF65-F5344CB8AC3E}">
        <p14:creationId xmlns:p14="http://schemas.microsoft.com/office/powerpoint/2010/main" val="39110261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preserve="1" userDrawn="1">
  <p:cSld name="Title slide">
    <p:spTree>
      <p:nvGrpSpPr>
        <p:cNvPr id="1" name="Shape 9"/>
        <p:cNvGrpSpPr/>
        <p:nvPr/>
      </p:nvGrpSpPr>
      <p:grpSpPr>
        <a:xfrm>
          <a:off x="0" y="0"/>
          <a:ext cx="0" cy="0"/>
          <a:chOff x="0" y="0"/>
          <a:chExt cx="0" cy="0"/>
        </a:xfrm>
      </p:grpSpPr>
      <p:sp>
        <p:nvSpPr>
          <p:cNvPr id="12" name="Shape 12"/>
          <p:cNvSpPr txBox="1">
            <a:spLocks noGrp="1"/>
          </p:cNvSpPr>
          <p:nvPr>
            <p:ph type="sldNum" idx="12"/>
          </p:nvPr>
        </p:nvSpPr>
        <p:spPr>
          <a:xfrm>
            <a:off x="8472458" y="6217622"/>
            <a:ext cx="548700" cy="5247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ct val="0"/>
              </a:spcBef>
              <a:spcAft>
                <a:spcPct val="0"/>
              </a:spcAft>
              <a:buNone/>
            </a:pPr>
            <a:fld id="{00000000-1234-1234-1234-123412341234}" type="slidenum">
              <a:rPr lang="en"/>
              <a:t>‹#›</a:t>
            </a:fld>
            <a:endParaRPr/>
          </a:p>
        </p:txBody>
      </p:sp>
      <p:sp>
        <p:nvSpPr>
          <p:cNvPr id="5" name="Content Placeholder 3"/>
          <p:cNvSpPr>
            <a:spLocks noGrp="1"/>
          </p:cNvSpPr>
          <p:nvPr>
            <p:ph sz="quarter" idx="14"/>
          </p:nvPr>
        </p:nvSpPr>
        <p:spPr>
          <a:xfrm>
            <a:off x="3175001" y="5276418"/>
            <a:ext cx="2758786" cy="888855"/>
          </a:xfrm>
          <a:prstGeom prst="rect">
            <a:avLst/>
          </a:prstGeom>
        </p:spPr>
        <p:txBody>
          <a:bodyPr/>
          <a:lstStyle>
            <a:lvl1pPr>
              <a:defRPr>
                <a:latin typeface="Arial"/>
                <a:cs typeface="Arial"/>
              </a:defRPr>
            </a:lvl1pPr>
            <a:lvl2pPr>
              <a:defRPr>
                <a:latin typeface="Arial"/>
                <a:cs typeface="Arial"/>
              </a:defRPr>
            </a:lvl2pPr>
            <a:lvl3pPr>
              <a:defRPr>
                <a:latin typeface="Arial"/>
                <a:cs typeface="Arial"/>
              </a:defRPr>
            </a:lvl3pPr>
            <a:lvl4pPr>
              <a:defRPr>
                <a:latin typeface="Arial"/>
                <a:cs typeface="Arial"/>
              </a:defRPr>
            </a:lvl4pPr>
            <a:lvl5pPr>
              <a:defRPr>
                <a:latin typeface="Arial"/>
                <a:cs typeface="Aria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4" name="Picture 3" descr="facebook-white@2x.png">
            <a:hlinkClick r:id="rId2"/>
          </p:cNvPr>
          <p:cNvPicPr>
            <a:picLocks noChangeAspect="1"/>
          </p:cNvPicPr>
          <p:nvPr userDrawn="1"/>
        </p:nvPicPr>
        <p:blipFill>
          <a:blip r:embed="rId3"/>
          <a:srcRect/>
          <a:stretch>
            <a:fillRect/>
          </a:stretch>
        </p:blipFill>
        <p:spPr>
          <a:xfrm>
            <a:off x="3199340" y="6255498"/>
            <a:ext cx="173604" cy="171814"/>
          </a:xfrm>
          <a:prstGeom prst="rect">
            <a:avLst/>
          </a:prstGeom>
        </p:spPr>
      </p:pic>
      <p:pic>
        <p:nvPicPr>
          <p:cNvPr id="6" name="Picture 5" descr="linkedin-white@2x.png">
            <a:hlinkClick r:id="rId4"/>
          </p:cNvPr>
          <p:cNvPicPr>
            <a:picLocks noChangeAspect="1"/>
          </p:cNvPicPr>
          <p:nvPr userDrawn="1"/>
        </p:nvPicPr>
        <p:blipFill>
          <a:blip r:embed="rId5"/>
          <a:srcRect/>
          <a:stretch>
            <a:fillRect/>
          </a:stretch>
        </p:blipFill>
        <p:spPr>
          <a:xfrm>
            <a:off x="3970585" y="6255307"/>
            <a:ext cx="173604" cy="173602"/>
          </a:xfrm>
          <a:prstGeom prst="rect">
            <a:avLst/>
          </a:prstGeom>
        </p:spPr>
      </p:pic>
      <p:pic>
        <p:nvPicPr>
          <p:cNvPr id="7" name="Picture 6" descr="twitter-white@2x.png">
            <a:hlinkClick r:id="rId6"/>
          </p:cNvPr>
          <p:cNvPicPr>
            <a:picLocks noChangeAspect="1"/>
          </p:cNvPicPr>
          <p:nvPr userDrawn="1"/>
        </p:nvPicPr>
        <p:blipFill>
          <a:blip r:embed="rId7"/>
          <a:srcRect/>
          <a:stretch>
            <a:fillRect/>
          </a:stretch>
        </p:blipFill>
        <p:spPr>
          <a:xfrm>
            <a:off x="3452188" y="6256903"/>
            <a:ext cx="173604" cy="173602"/>
          </a:xfrm>
          <a:prstGeom prst="rect">
            <a:avLst/>
          </a:prstGeom>
        </p:spPr>
      </p:pic>
      <p:pic>
        <p:nvPicPr>
          <p:cNvPr id="8" name="Picture 7" descr="Asset 1@3x.png">
            <a:hlinkClick r:id="rId8"/>
          </p:cNvPr>
          <p:cNvPicPr>
            <a:picLocks noChangeAspect="1"/>
          </p:cNvPicPr>
          <p:nvPr userDrawn="1"/>
        </p:nvPicPr>
        <p:blipFill>
          <a:blip r:embed="rId9"/>
          <a:srcRect/>
          <a:stretch>
            <a:fillRect/>
          </a:stretch>
        </p:blipFill>
        <p:spPr>
          <a:xfrm>
            <a:off x="3711565" y="6258104"/>
            <a:ext cx="173664" cy="173662"/>
          </a:xfrm>
          <a:prstGeom prst="rect">
            <a:avLst/>
          </a:prstGeom>
        </p:spPr>
      </p:pic>
      <p:sp>
        <p:nvSpPr>
          <p:cNvPr id="9" name="TextBox 8"/>
          <p:cNvSpPr txBox="1"/>
          <p:nvPr userDrawn="1"/>
        </p:nvSpPr>
        <p:spPr>
          <a:xfrm>
            <a:off x="4184292" y="6168556"/>
            <a:ext cx="1843974" cy="307777"/>
          </a:xfrm>
          <a:prstGeom prst="rect">
            <a:avLst/>
          </a:prstGeom>
          <a:noFill/>
        </p:spPr>
        <p:txBody>
          <a:bodyPr wrap="square" rtlCol="0">
            <a:spAutoFit/>
          </a:bodyPr>
          <a:lstStyle/>
          <a:p>
            <a:r>
              <a:rPr lang="en-US">
                <a:solidFill>
                  <a:schemeClr val="bg1"/>
                </a:solidFill>
                <a:latin typeface="Source Sans Pro"/>
              </a:rPr>
              <a:t>sonomawater.org</a:t>
            </a:r>
          </a:p>
        </p:txBody>
      </p:sp>
    </p:spTree>
    <p:extLst>
      <p:ext uri="{BB962C8B-B14F-4D97-AF65-F5344CB8AC3E}">
        <p14:creationId xmlns:p14="http://schemas.microsoft.com/office/powerpoint/2010/main" val="22445752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8655" y="284596"/>
            <a:ext cx="3179618" cy="1162050"/>
          </a:xfrm>
        </p:spPr>
        <p:txBody>
          <a:bodyPr anchor="t"/>
          <a:lstStyle>
            <a:lvl1pPr algn="l">
              <a:defRPr sz="2000" b="1" kern="1200">
                <a:latin typeface="Arial"/>
              </a:defRPr>
            </a:lvl1pPr>
          </a:lstStyle>
          <a:p>
            <a:r>
              <a:rPr lang="en-US"/>
              <a:t>Click to edit Master title style</a:t>
            </a:r>
          </a:p>
        </p:txBody>
      </p:sp>
      <p:sp>
        <p:nvSpPr>
          <p:cNvPr id="3" name="Content Placeholder 2"/>
          <p:cNvSpPr>
            <a:spLocks noGrp="1"/>
          </p:cNvSpPr>
          <p:nvPr>
            <p:ph idx="1"/>
          </p:nvPr>
        </p:nvSpPr>
        <p:spPr>
          <a:xfrm>
            <a:off x="4156364" y="273050"/>
            <a:ext cx="4664364" cy="5853113"/>
          </a:xfrm>
        </p:spPr>
        <p:txBody>
          <a:bodyPr/>
          <a:lstStyle>
            <a:lvl1pPr>
              <a:defRPr sz="3200">
                <a:solidFill>
                  <a:schemeClr val="tx1"/>
                </a:solidFill>
              </a:defRPr>
            </a:lvl1pPr>
            <a:lvl2pPr>
              <a:defRPr sz="28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18655" y="1446646"/>
            <a:ext cx="3179618" cy="4691063"/>
          </a:xfrm>
        </p:spPr>
        <p:txBody>
          <a:bodyPr/>
          <a:lstStyle>
            <a:lvl1pPr marL="0" indent="0">
              <a:buNone/>
              <a:defRPr sz="1400" kern="1200">
                <a:latin typeface="Aria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7483758" y="6350000"/>
            <a:ext cx="782782" cy="365125"/>
          </a:xfrm>
          <a:prstGeom prst="rect">
            <a:avLst/>
          </a:prstGeom>
        </p:spPr>
        <p:txBody>
          <a:bodyPr/>
          <a:lstStyle/>
          <a:p>
            <a:endParaRPr lang="en-US"/>
          </a:p>
        </p:txBody>
      </p:sp>
      <p:sp>
        <p:nvSpPr>
          <p:cNvPr id="6" name="Footer Placeholder 5"/>
          <p:cNvSpPr>
            <a:spLocks noGrp="1"/>
          </p:cNvSpPr>
          <p:nvPr>
            <p:ph type="ftr" sz="quarter" idx="11"/>
          </p:nvPr>
        </p:nvSpPr>
        <p:spPr>
          <a:xfrm>
            <a:off x="4151746" y="6356351"/>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86EC45C1-6459-FD4B-8989-EA0FCB31AEC6}" type="slidenum">
              <a:t>‹#›</a:t>
            </a:fld>
            <a:endParaRPr lang="en-US"/>
          </a:p>
        </p:txBody>
      </p:sp>
    </p:spTree>
    <p:extLst>
      <p:ext uri="{BB962C8B-B14F-4D97-AF65-F5344CB8AC3E}">
        <p14:creationId xmlns:p14="http://schemas.microsoft.com/office/powerpoint/2010/main" val="28767996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3A96E4-B6B4-6FC1-E58C-A4D69B946FAA}"/>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0176F5DA-F853-5B75-763E-68D8D6D2A29C}"/>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5B4ECD23-52D0-A399-C151-1C1DF4E0F052}"/>
              </a:ext>
            </a:extLst>
          </p:cNvPr>
          <p:cNvSpPr>
            <a:spLocks noGrp="1"/>
          </p:cNvSpPr>
          <p:nvPr>
            <p:ph type="dt" sz="half" idx="10"/>
          </p:nvPr>
        </p:nvSpPr>
        <p:spPr/>
        <p:txBody>
          <a:bodyPr/>
          <a:lstStyle/>
          <a:p>
            <a:fld id="{3363DC9A-C288-4713-9979-955D8F202500}" type="datetimeFigureOut">
              <a:rPr lang="en-US" smtClean="0"/>
              <a:t>8/6/2025</a:t>
            </a:fld>
            <a:endParaRPr lang="en-US"/>
          </a:p>
        </p:txBody>
      </p:sp>
      <p:sp>
        <p:nvSpPr>
          <p:cNvPr id="5" name="Footer Placeholder 4">
            <a:extLst>
              <a:ext uri="{FF2B5EF4-FFF2-40B4-BE49-F238E27FC236}">
                <a16:creationId xmlns:a16="http://schemas.microsoft.com/office/drawing/2014/main" id="{41A25090-E384-E8BA-D0A0-C536EE5B1A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CD420D-9242-4EBE-BA29-A22039250D09}"/>
              </a:ext>
            </a:extLst>
          </p:cNvPr>
          <p:cNvSpPr>
            <a:spLocks noGrp="1"/>
          </p:cNvSpPr>
          <p:nvPr>
            <p:ph type="sldNum" sz="quarter" idx="12"/>
          </p:nvPr>
        </p:nvSpPr>
        <p:spPr/>
        <p:txBody>
          <a:bodyPr/>
          <a:lstStyle/>
          <a:p>
            <a:fld id="{8EC5A767-BC98-44AD-BFD8-1C2104A88146}" type="slidenum">
              <a:rPr lang="en-US" smtClean="0"/>
              <a:t>‹#›</a:t>
            </a:fld>
            <a:endParaRPr lang="en-US"/>
          </a:p>
        </p:txBody>
      </p:sp>
    </p:spTree>
    <p:extLst>
      <p:ext uri="{BB962C8B-B14F-4D97-AF65-F5344CB8AC3E}">
        <p14:creationId xmlns:p14="http://schemas.microsoft.com/office/powerpoint/2010/main" val="38512460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Shape 54"/>
          <p:cNvSpPr/>
          <p:nvPr userDrawn="1"/>
        </p:nvSpPr>
        <p:spPr>
          <a:xfrm>
            <a:off x="0" y="0"/>
            <a:ext cx="9144000" cy="1524000"/>
          </a:xfrm>
          <a:prstGeom prst="rect">
            <a:avLst/>
          </a:prstGeom>
          <a:solidFill>
            <a:srgbClr val="11255B"/>
          </a:solidFill>
          <a:ln>
            <a:noFill/>
          </a:ln>
        </p:spPr>
        <p:txBody>
          <a:bodyPr spcFirstLastPara="1" wrap="square" lIns="91425" tIns="91425" rIns="91425" bIns="91425" anchor="ctr" anchorCtr="0">
            <a:noAutofit/>
          </a:bodyPr>
          <a:lstStyle/>
          <a:p>
            <a:pPr marL="0" lvl="0" indent="0">
              <a:spcBef>
                <a:spcPct val="0"/>
              </a:spcBef>
              <a:spcAft>
                <a:spcPct val="0"/>
              </a:spcAft>
              <a:buNone/>
            </a:pPr>
            <a:endParaRP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2E2B4D-49CC-FE4F-AED0-B764F5958C49}" type="slidenum">
              <a:t>‹#›</a:t>
            </a:fld>
            <a:endParaRPr lang="en-US"/>
          </a:p>
        </p:txBody>
      </p:sp>
      <p:sp>
        <p:nvSpPr>
          <p:cNvPr id="8" name="TextBox 7"/>
          <p:cNvSpPr txBox="1"/>
          <p:nvPr userDrawn="1"/>
        </p:nvSpPr>
        <p:spPr>
          <a:xfrm>
            <a:off x="480785" y="1750786"/>
            <a:ext cx="4426856" cy="4462760"/>
          </a:xfrm>
          <a:prstGeom prst="rect">
            <a:avLst/>
          </a:prstGeom>
          <a:noFill/>
        </p:spPr>
        <p:txBody>
          <a:bodyPr wrap="square" rtlCol="0">
            <a:spAutoFit/>
          </a:bodyPr>
          <a:lstStyle/>
          <a:p>
            <a:pPr marR="0" algn="l" rtl="0">
              <a:lnSpc>
                <a:spcPct val="100000"/>
              </a:lnSpc>
              <a:spcBef>
                <a:spcPct val="0"/>
              </a:spcBef>
              <a:spcAft>
                <a:spcPct val="0"/>
              </a:spcAft>
              <a:buClr>
                <a:srgbClr val="000000"/>
              </a:buClr>
              <a:buFont typeface="Arial"/>
              <a:defRPr/>
            </a:pPr>
            <a:r>
              <a:rPr lang="en-US" sz="1400" b="0" i="0" u="none" strike="noStrike" cap="all" spc="100">
                <a:solidFill>
                  <a:schemeClr val="tx1">
                    <a:lumMod val="50000"/>
                    <a:lumOff val="50000"/>
                  </a:schemeClr>
                </a:solidFill>
                <a:latin typeface="Arial"/>
                <a:ea typeface="Arial"/>
                <a:cs typeface="Arial"/>
                <a:sym typeface="Arial"/>
              </a:rPr>
              <a:t>Layout</a:t>
            </a:r>
          </a:p>
          <a:p>
            <a:pPr>
              <a:defRPr/>
            </a:pPr>
            <a:r>
              <a:rPr lang="en-US" sz="1200"/>
              <a:t>This template has been built in Master Slide Layouts to keep all your slide styles consistent.  To choose from these Layouts, right click on a slide, select “Layout” and then choose the layout you want applied to that slide.</a:t>
            </a:r>
          </a:p>
          <a:p>
            <a:pPr>
              <a:defRPr/>
            </a:pPr>
            <a:endParaRPr lang="en-US" sz="1200"/>
          </a:p>
          <a:p>
            <a:pPr>
              <a:defRPr/>
            </a:pPr>
            <a:endParaRPr lang="en-US"/>
          </a:p>
          <a:p>
            <a:pPr marR="0" algn="l" rtl="0">
              <a:lnSpc>
                <a:spcPct val="100000"/>
              </a:lnSpc>
              <a:spcBef>
                <a:spcPct val="0"/>
              </a:spcBef>
              <a:spcAft>
                <a:spcPct val="0"/>
              </a:spcAft>
              <a:buClr>
                <a:srgbClr val="000000"/>
              </a:buClr>
              <a:buFont typeface="Arial"/>
              <a:defRPr/>
            </a:pPr>
            <a:r>
              <a:rPr lang="en-US" sz="1400" b="0" i="0" u="none" strike="noStrike" cap="all" spc="100">
                <a:solidFill>
                  <a:schemeClr val="tx1">
                    <a:lumMod val="50000"/>
                    <a:lumOff val="50000"/>
                  </a:schemeClr>
                </a:solidFill>
                <a:latin typeface="Arial"/>
                <a:ea typeface="Arial"/>
                <a:cs typeface="Arial"/>
                <a:sym typeface="Arial"/>
              </a:rPr>
              <a:t>Fonts</a:t>
            </a:r>
          </a:p>
          <a:p>
            <a:pPr>
              <a:defRPr/>
            </a:pPr>
            <a:r>
              <a:rPr lang="en-US" sz="1200"/>
              <a:t>Please only use Arial or Source Sans Pro</a:t>
            </a:r>
          </a:p>
          <a:p>
            <a:pPr>
              <a:defRPr/>
            </a:pPr>
            <a:endParaRPr lang="en-US" sz="1200"/>
          </a:p>
          <a:p>
            <a:pPr>
              <a:defRPr/>
            </a:pPr>
            <a:endParaRPr lang="en-US"/>
          </a:p>
          <a:p>
            <a:pPr>
              <a:defRPr/>
            </a:pPr>
            <a:r>
              <a:rPr lang="en-US" sz="1400" b="0" i="0" u="none" strike="noStrike" cap="all" spc="100">
                <a:solidFill>
                  <a:schemeClr val="tx1">
                    <a:lumMod val="50000"/>
                    <a:lumOff val="50000"/>
                  </a:schemeClr>
                </a:solidFill>
                <a:latin typeface="Arial"/>
                <a:ea typeface="Arial"/>
                <a:cs typeface="Arial"/>
                <a:sym typeface="Arial"/>
              </a:rPr>
              <a:t>Opening / Closing Slide</a:t>
            </a:r>
          </a:p>
          <a:p>
            <a:pPr>
              <a:defRPr/>
            </a:pPr>
            <a:r>
              <a:rPr lang="en-US" sz="1200"/>
              <a:t>Please include your contact information and the title of the slideshow on the first and last slide. </a:t>
            </a:r>
          </a:p>
          <a:p>
            <a:pPr>
              <a:defRPr/>
            </a:pPr>
            <a:endParaRPr lang="en-US"/>
          </a:p>
          <a:p>
            <a:pPr>
              <a:defRPr/>
            </a:pPr>
            <a:endParaRPr lang="en-US"/>
          </a:p>
          <a:p>
            <a:pPr>
              <a:defRPr/>
            </a:pPr>
            <a:r>
              <a:rPr lang="en-US" cap="all" spc="100">
                <a:solidFill>
                  <a:schemeClr val="tx1">
                    <a:lumMod val="50000"/>
                    <a:lumOff val="50000"/>
                  </a:schemeClr>
                </a:solidFill>
              </a:rPr>
              <a:t>Animation</a:t>
            </a:r>
          </a:p>
          <a:p>
            <a:pPr>
              <a:defRPr/>
            </a:pPr>
            <a:r>
              <a:rPr lang="en-US" sz="1200"/>
              <a:t>Please avoid the use of animations or having images/text overlaid on top of each other on one slide if your presentation will be made publicly available as a PDF on the website.</a:t>
            </a:r>
          </a:p>
          <a:p>
            <a:pPr>
              <a:defRPr/>
            </a:pPr>
            <a:endParaRPr lang="en-US"/>
          </a:p>
          <a:p>
            <a:endParaRPr lang="en-US"/>
          </a:p>
        </p:txBody>
      </p:sp>
      <p:pic>
        <p:nvPicPr>
          <p:cNvPr id="10" name="Picture 9" descr="\\fileserver\data\Erpad\WCS\brianmm\My Documents\My Pictures\Picasa\Screen Captures\Fullscreen capture 2232010 101138 AM.bmp.jpg"/>
          <p:cNvPicPr>
            <a:picLocks noChangeAspect="1" noChangeArrowheads="1"/>
          </p:cNvPicPr>
          <p:nvPr/>
        </p:nvPicPr>
        <p:blipFill>
          <a:blip r:embed="rId2"/>
          <a:srcRect/>
          <a:stretch>
            <a:fillRect/>
          </a:stretch>
        </p:blipFill>
        <p:spPr>
          <a:xfrm>
            <a:off x="5634182" y="1616413"/>
            <a:ext cx="2632363" cy="2245252"/>
          </a:xfrm>
          <a:prstGeom prst="rect">
            <a:avLst/>
          </a:prstGeom>
          <a:noFill/>
          <a:ln w="9525">
            <a:noFill/>
            <a:miter lim="800000"/>
          </a:ln>
        </p:spPr>
      </p:pic>
      <p:pic>
        <p:nvPicPr>
          <p:cNvPr id="12" name="Picture 11" descr="Screen Shot 2018-07-12 at 4.53.49 PM.png"/>
          <p:cNvPicPr>
            <a:picLocks noChangeAspect="1"/>
          </p:cNvPicPr>
          <p:nvPr userDrawn="1"/>
        </p:nvPicPr>
        <p:blipFill>
          <a:blip r:embed="rId3"/>
          <a:srcRect/>
          <a:stretch>
            <a:fillRect/>
          </a:stretch>
        </p:blipFill>
        <p:spPr>
          <a:xfrm>
            <a:off x="5634183" y="4018931"/>
            <a:ext cx="2586182" cy="1949482"/>
          </a:xfrm>
          <a:prstGeom prst="rect">
            <a:avLst/>
          </a:prstGeom>
        </p:spPr>
      </p:pic>
      <p:sp>
        <p:nvSpPr>
          <p:cNvPr id="3" name="Rectangle 2"/>
          <p:cNvSpPr/>
          <p:nvPr userDrawn="1"/>
        </p:nvSpPr>
        <p:spPr>
          <a:xfrm>
            <a:off x="519544" y="535026"/>
            <a:ext cx="7827819" cy="769441"/>
          </a:xfrm>
          <a:prstGeom prst="rect">
            <a:avLst/>
          </a:prstGeom>
        </p:spPr>
        <p:txBody>
          <a:bodyPr wrap="square">
            <a:spAutoFit/>
          </a:bodyPr>
          <a:lstStyle/>
          <a:p>
            <a:r>
              <a:rPr lang="en-US" sz="2200">
                <a:solidFill>
                  <a:schemeClr val="bg1"/>
                </a:solidFill>
              </a:rPr>
              <a:t>Water Agency PPT Template Instructions</a:t>
            </a:r>
            <a:br>
              <a:rPr lang="en-US" sz="2200">
                <a:solidFill>
                  <a:schemeClr val="bg1"/>
                </a:solidFill>
              </a:rPr>
            </a:br>
            <a:r>
              <a:rPr lang="en-US" sz="2200">
                <a:solidFill>
                  <a:schemeClr val="bg1"/>
                </a:solidFill>
              </a:rPr>
              <a:t>(DELETE THIS SLIDE)</a:t>
            </a:r>
          </a:p>
        </p:txBody>
      </p:sp>
    </p:spTree>
    <p:extLst>
      <p:ext uri="{BB962C8B-B14F-4D97-AF65-F5344CB8AC3E}">
        <p14:creationId xmlns:p14="http://schemas.microsoft.com/office/powerpoint/2010/main" val="29956074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F10F9B-BAF6-E246-8A30-B0CC939026C3}" type="slidenum">
              <a:t>‹#›</a:t>
            </a:fld>
            <a:endParaRPr lang="en-US"/>
          </a:p>
        </p:txBody>
      </p:sp>
    </p:spTree>
    <p:extLst>
      <p:ext uri="{BB962C8B-B14F-4D97-AF65-F5344CB8AC3E}">
        <p14:creationId xmlns:p14="http://schemas.microsoft.com/office/powerpoint/2010/main" val="12561132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F10F9B-BAF6-E246-8A30-B0CC939026C3}" type="slidenum">
              <a:t>‹#›</a:t>
            </a:fld>
            <a:endParaRPr lang="en-US"/>
          </a:p>
        </p:txBody>
      </p:sp>
    </p:spTree>
    <p:extLst>
      <p:ext uri="{BB962C8B-B14F-4D97-AF65-F5344CB8AC3E}">
        <p14:creationId xmlns:p14="http://schemas.microsoft.com/office/powerpoint/2010/main" val="17367467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6F10F9B-BAF6-E246-8A30-B0CC939026C3}" type="slidenum">
              <a:t>‹#›</a:t>
            </a:fld>
            <a:endParaRPr lang="en-US"/>
          </a:p>
        </p:txBody>
      </p:sp>
    </p:spTree>
    <p:extLst>
      <p:ext uri="{BB962C8B-B14F-4D97-AF65-F5344CB8AC3E}">
        <p14:creationId xmlns:p14="http://schemas.microsoft.com/office/powerpoint/2010/main" val="9494515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6F10F9B-BAF6-E246-8A30-B0CC939026C3}" type="slidenum">
              <a:t>‹#›</a:t>
            </a:fld>
            <a:endParaRPr lang="en-US"/>
          </a:p>
        </p:txBody>
      </p:sp>
    </p:spTree>
    <p:extLst>
      <p:ext uri="{BB962C8B-B14F-4D97-AF65-F5344CB8AC3E}">
        <p14:creationId xmlns:p14="http://schemas.microsoft.com/office/powerpoint/2010/main" val="212067650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4.xml"/><Relationship Id="rId1" Type="http://schemas.openxmlformats.org/officeDocument/2006/relationships/slideLayout" Target="../slideLayouts/slideLayout3.xml"/><Relationship Id="rId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5.xml"/></Relationships>
</file>

<file path=ppt/slideMasters/_rels/slideMaster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8.xml"/><Relationship Id="rId7" Type="http://schemas.openxmlformats.org/officeDocument/2006/relationships/theme" Target="../theme/theme5.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5" name="Shape 54"/>
          <p:cNvSpPr/>
          <p:nvPr userDrawn="1"/>
        </p:nvSpPr>
        <p:spPr>
          <a:xfrm>
            <a:off x="0" y="0"/>
            <a:ext cx="9144000" cy="6858000"/>
          </a:xfrm>
          <a:prstGeom prst="rect">
            <a:avLst/>
          </a:prstGeom>
          <a:solidFill>
            <a:srgbClr val="11255B"/>
          </a:solidFill>
          <a:ln>
            <a:noFill/>
          </a:ln>
        </p:spPr>
        <p:txBody>
          <a:bodyPr spcFirstLastPara="1" wrap="square" lIns="91425" tIns="91425" rIns="91425" bIns="91425" anchor="ctr" anchorCtr="0">
            <a:noAutofit/>
          </a:bodyPr>
          <a:lstStyle/>
          <a:p>
            <a:pPr marL="0" lvl="0" indent="0">
              <a:spcBef>
                <a:spcPct val="0"/>
              </a:spcBef>
              <a:spcAft>
                <a:spcPct val="0"/>
              </a:spcAft>
              <a:buNone/>
            </a:pPr>
            <a:endParaRPr/>
          </a:p>
        </p:txBody>
      </p:sp>
      <p:pic>
        <p:nvPicPr>
          <p:cNvPr id="9" name="Shape 55"/>
          <p:cNvPicPr preferRelativeResize="0"/>
          <p:nvPr userDrawn="1"/>
        </p:nvPicPr>
        <p:blipFill>
          <a:blip r:embed="rId3">
            <a:alphaModFix/>
          </a:blip>
          <a:srcRect/>
          <a:stretch>
            <a:fillRect/>
          </a:stretch>
        </p:blipFill>
        <p:spPr>
          <a:xfrm>
            <a:off x="596402" y="679800"/>
            <a:ext cx="4053236" cy="1492116"/>
          </a:xfrm>
          <a:prstGeom prst="rect">
            <a:avLst/>
          </a:prstGeom>
          <a:noFill/>
          <a:ln>
            <a:noFill/>
          </a:ln>
        </p:spPr>
      </p:pic>
      <p:sp>
        <p:nvSpPr>
          <p:cNvPr id="6" name="Shape 6"/>
          <p:cNvSpPr txBox="1">
            <a:spLocks noGrp="1"/>
          </p:cNvSpPr>
          <p:nvPr>
            <p:ph type="title"/>
          </p:nvPr>
        </p:nvSpPr>
        <p:spPr>
          <a:xfrm>
            <a:off x="535141" y="2543431"/>
            <a:ext cx="4361645" cy="763500"/>
          </a:xfrm>
          <a:prstGeom prst="rect">
            <a:avLst/>
          </a:prstGeom>
        </p:spPr>
        <p:txBody>
          <a:bodyPr spcFirstLastPara="1" wrap="square" lIns="91425" tIns="91425" rIns="91425" bIns="91425" anchor="t" anchorCtr="0">
            <a:noAutofit/>
          </a:bodyPr>
          <a:lstStyle/>
          <a:p>
            <a:pPr lvl="0"/>
            <a:endParaRPr/>
          </a:p>
        </p:txBody>
      </p:sp>
      <p:sp>
        <p:nvSpPr>
          <p:cNvPr id="20" name="Text Placeholder 3"/>
          <p:cNvSpPr txBox="1"/>
          <p:nvPr userDrawn="1"/>
        </p:nvSpPr>
        <p:spPr>
          <a:xfrm>
            <a:off x="461817" y="5296592"/>
            <a:ext cx="4371035" cy="903317"/>
          </a:xfrm>
          <a:prstGeom prst="rect">
            <a:avLst/>
          </a:prstGeom>
        </p:spPr>
        <p:txBody>
          <a:bodyPr vert="horz" lIns="91440" tIns="45720" rIns="91440" bIns="45720" rtlCol="0">
            <a:noAutofit/>
          </a:bodyPr>
          <a:lstStyle>
            <a:defPPr marR="0" lvl="0" algn="l" rtl="0">
              <a:lnSpc>
                <a:spcPct val="100000"/>
              </a:lnSpc>
              <a:spcBef>
                <a:spcPct val="0"/>
              </a:spcBef>
              <a:spcAft>
                <a:spcPct val="0"/>
              </a:spcAft>
            </a:defPPr>
            <a:lvl1pPr marR="0" lvl="0" algn="r" rtl="0">
              <a:lnSpc>
                <a:spcPct val="100000"/>
              </a:lnSpc>
              <a:spcBef>
                <a:spcPct val="0"/>
              </a:spcBef>
              <a:spcAft>
                <a:spcPct val="0"/>
              </a:spcAft>
              <a:buClr>
                <a:srgbClr val="000000"/>
              </a:buClr>
              <a:buFont typeface="Arial"/>
              <a:defRPr sz="1500" b="0" i="0" u="none" strike="noStrike" cap="none">
                <a:solidFill>
                  <a:schemeClr val="bg1"/>
                </a:solidFill>
                <a:latin typeface="Source Sans Pro"/>
                <a:ea typeface="Arial"/>
                <a:cs typeface="Arial"/>
                <a:sym typeface="Arial"/>
              </a:defRPr>
            </a:lvl1pPr>
            <a:lvl2pPr marR="0" lvl="1" algn="r" rtl="0">
              <a:lnSpc>
                <a:spcPct val="100000"/>
              </a:lnSpc>
              <a:spcBef>
                <a:spcPct val="0"/>
              </a:spcBef>
              <a:spcAft>
                <a:spcPct val="0"/>
              </a:spcAft>
              <a:buClr>
                <a:srgbClr val="000000"/>
              </a:buClr>
              <a:buFont typeface="Arial"/>
              <a:defRPr sz="1400" b="0" i="0" u="none" strike="noStrike" cap="none">
                <a:solidFill>
                  <a:schemeClr val="bg1"/>
                </a:solidFill>
                <a:latin typeface="Source Sans Pro"/>
                <a:ea typeface="Arial"/>
                <a:cs typeface="Arial"/>
                <a:sym typeface="Arial"/>
              </a:defRPr>
            </a:lvl2pPr>
            <a:lvl3pPr marR="0" lvl="2" algn="r" rtl="0">
              <a:lnSpc>
                <a:spcPct val="100000"/>
              </a:lnSpc>
              <a:spcBef>
                <a:spcPct val="0"/>
              </a:spcBef>
              <a:spcAft>
                <a:spcPct val="0"/>
              </a:spcAft>
              <a:buClr>
                <a:srgbClr val="000000"/>
              </a:buClr>
              <a:buFont typeface="Arial"/>
              <a:defRPr sz="1400" b="0" i="0" u="none" strike="noStrike" cap="none">
                <a:solidFill>
                  <a:schemeClr val="bg1"/>
                </a:solidFill>
                <a:latin typeface="Source Sans Pro"/>
                <a:ea typeface="Arial"/>
                <a:cs typeface="Arial"/>
                <a:sym typeface="Arial"/>
              </a:defRPr>
            </a:lvl3pPr>
            <a:lvl4pPr marR="0" lvl="3" algn="r" rtl="0">
              <a:lnSpc>
                <a:spcPct val="100000"/>
              </a:lnSpc>
              <a:spcBef>
                <a:spcPct val="0"/>
              </a:spcBef>
              <a:spcAft>
                <a:spcPct val="0"/>
              </a:spcAft>
              <a:buClr>
                <a:srgbClr val="000000"/>
              </a:buClr>
              <a:buFont typeface="Arial"/>
              <a:defRPr sz="1400" b="0" i="0" u="none" strike="noStrike" cap="none">
                <a:solidFill>
                  <a:schemeClr val="bg1"/>
                </a:solidFill>
                <a:latin typeface="Source Sans Pro"/>
                <a:ea typeface="Arial"/>
                <a:cs typeface="Arial"/>
                <a:sym typeface="Arial"/>
              </a:defRPr>
            </a:lvl4pPr>
            <a:lvl5pPr marR="0" lvl="4" algn="r" rtl="0">
              <a:lnSpc>
                <a:spcPct val="100000"/>
              </a:lnSpc>
              <a:spcBef>
                <a:spcPct val="0"/>
              </a:spcBef>
              <a:spcAft>
                <a:spcPct val="0"/>
              </a:spcAft>
              <a:buClr>
                <a:srgbClr val="000000"/>
              </a:buClr>
              <a:buFont typeface="Arial"/>
              <a:defRPr sz="1400" b="0" i="0" u="none" strike="noStrike" cap="none">
                <a:solidFill>
                  <a:schemeClr val="bg1"/>
                </a:solidFill>
                <a:latin typeface="Source Sans Pro"/>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a:lstStyle>
          <a:p>
            <a:pPr algn="l"/>
            <a:endParaRPr lang="en-US" sz="1000"/>
          </a:p>
        </p:txBody>
      </p:sp>
      <p:sp>
        <p:nvSpPr>
          <p:cNvPr id="21" name="Text Placeholder 20"/>
          <p:cNvSpPr>
            <a:spLocks noGrp="1"/>
          </p:cNvSpPr>
          <p:nvPr>
            <p:ph type="body" idx="1"/>
          </p:nvPr>
        </p:nvSpPr>
        <p:spPr>
          <a:xfrm>
            <a:off x="526472" y="3424382"/>
            <a:ext cx="4391892" cy="201352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extBox 1"/>
          <p:cNvSpPr txBox="1"/>
          <p:nvPr userDrawn="1"/>
        </p:nvSpPr>
        <p:spPr>
          <a:xfrm>
            <a:off x="496321" y="2191110"/>
            <a:ext cx="4791670" cy="369332"/>
          </a:xfrm>
          <a:prstGeom prst="rect">
            <a:avLst/>
          </a:prstGeom>
          <a:noFill/>
        </p:spPr>
        <p:txBody>
          <a:bodyPr wrap="square" rtlCol="0">
            <a:spAutoFit/>
          </a:bodyPr>
          <a:lstStyle/>
          <a:p>
            <a:r>
              <a:rPr lang="en-US" sz="1800" b="1">
                <a:solidFill>
                  <a:schemeClr val="bg1"/>
                </a:solidFill>
              </a:rPr>
              <a:t>Clean. Reliable. Essential. Every Day.</a:t>
            </a:r>
          </a:p>
        </p:txBody>
      </p:sp>
    </p:spTree>
  </p:cSld>
  <p:clrMap bg1="lt1" tx1="dk1" bg2="dk2" tx2="lt2" accent1="accent1" accent2="accent2" accent3="accent3" accent4="accent4" accent5="accent5" accent6="accent6" hlink="hlink" folHlink="folHlink"/>
  <p:sldLayoutIdLst>
    <p:sldLayoutId id="2147483672" r:id="rId1"/>
  </p:sldLayoutIdLst>
  <p:hf hdr="0" ftr="0" dt="0"/>
  <p:txStyles>
    <p:title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2400" b="0" i="0" u="none" strike="noStrike" cap="none">
          <a:solidFill>
            <a:schemeClr val="lt1"/>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500" b="0" i="0" u="none" strike="noStrike" cap="none">
          <a:solidFill>
            <a:schemeClr val="bg1"/>
          </a:solidFill>
          <a:latin typeface="Source Sans Pro"/>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chemeClr val="bg1"/>
          </a:solidFill>
          <a:latin typeface="Source Sans Pro"/>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chemeClr val="bg1"/>
          </a:solidFill>
          <a:latin typeface="Source Sans Pro"/>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chemeClr val="bg1"/>
          </a:solidFill>
          <a:latin typeface="Source Sans Pro"/>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chemeClr val="bg1"/>
          </a:solidFill>
          <a:latin typeface="Source Sans Pro"/>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5" name="Shape 54"/>
          <p:cNvSpPr/>
          <p:nvPr userDrawn="1"/>
        </p:nvSpPr>
        <p:spPr>
          <a:xfrm>
            <a:off x="0" y="0"/>
            <a:ext cx="9144000" cy="6858000"/>
          </a:xfrm>
          <a:prstGeom prst="rect">
            <a:avLst/>
          </a:prstGeom>
          <a:solidFill>
            <a:srgbClr val="11255B"/>
          </a:solidFill>
          <a:ln>
            <a:noFill/>
          </a:ln>
        </p:spPr>
        <p:txBody>
          <a:bodyPr spcFirstLastPara="1" wrap="square" lIns="91425" tIns="91425" rIns="91425" bIns="91425" anchor="ctr" anchorCtr="0">
            <a:noAutofit/>
          </a:bodyPr>
          <a:lstStyle/>
          <a:p>
            <a:pPr marL="0" lvl="0" indent="0">
              <a:spcBef>
                <a:spcPct val="0"/>
              </a:spcBef>
              <a:spcAft>
                <a:spcPct val="0"/>
              </a:spcAft>
              <a:buNone/>
            </a:pPr>
            <a:endParaRPr/>
          </a:p>
        </p:txBody>
      </p:sp>
      <p:pic>
        <p:nvPicPr>
          <p:cNvPr id="9" name="Shape 55"/>
          <p:cNvPicPr preferRelativeResize="0"/>
          <p:nvPr userDrawn="1"/>
        </p:nvPicPr>
        <p:blipFill>
          <a:blip r:embed="rId3">
            <a:alphaModFix/>
          </a:blip>
          <a:srcRect/>
          <a:stretch>
            <a:fillRect/>
          </a:stretch>
        </p:blipFill>
        <p:spPr>
          <a:xfrm>
            <a:off x="3510825" y="3038350"/>
            <a:ext cx="2122350" cy="781300"/>
          </a:xfrm>
          <a:prstGeom prst="rect">
            <a:avLst/>
          </a:prstGeom>
          <a:noFill/>
          <a:ln>
            <a:noFill/>
          </a:ln>
        </p:spPr>
      </p:pic>
    </p:spTree>
    <p:extLst>
      <p:ext uri="{BB962C8B-B14F-4D97-AF65-F5344CB8AC3E}">
        <p14:creationId xmlns:p14="http://schemas.microsoft.com/office/powerpoint/2010/main" val="3016975897"/>
      </p:ext>
    </p:extLst>
  </p:cSld>
  <p:clrMap bg1="lt1" tx1="dk1" bg2="dk2" tx2="lt2" accent1="accent1" accent2="accent2" accent3="accent3" accent4="accent4" accent5="accent5" accent6="accent6" hlink="hlink" folHlink="folHlink"/>
  <p:sldLayoutIdLst>
    <p:sldLayoutId id="2147483674" r:id="rId1"/>
  </p:sldLayoutIdLst>
  <p:hf hdr="0" ftr="0" dt="0"/>
  <p:txStyles>
    <p:title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2400" b="0" i="0" u="none" strike="noStrike" cap="none">
          <a:solidFill>
            <a:schemeClr val="lt1"/>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000" b="0" i="0" u="none" strike="noStrike" cap="none">
          <a:solidFill>
            <a:schemeClr val="bg1"/>
          </a:solidFill>
          <a:latin typeface="Source Sans Pro"/>
          <a:ea typeface="Arial"/>
          <a:cs typeface="Arial"/>
          <a:sym typeface="Arial"/>
        </a:defRPr>
      </a:lvl1pPr>
      <a:lvl2pPr marR="0" lvl="1" algn="l" rtl="0">
        <a:lnSpc>
          <a:spcPct val="100000"/>
        </a:lnSpc>
        <a:spcBef>
          <a:spcPct val="0"/>
        </a:spcBef>
        <a:spcAft>
          <a:spcPct val="0"/>
        </a:spcAft>
        <a:buClr>
          <a:srgbClr val="000000"/>
        </a:buClr>
        <a:buFont typeface="Arial"/>
        <a:defRPr sz="1000" b="0" i="0" u="none" strike="noStrike" cap="none">
          <a:solidFill>
            <a:schemeClr val="bg1"/>
          </a:solidFill>
          <a:latin typeface="Source Sans Pro"/>
          <a:ea typeface="Arial"/>
          <a:cs typeface="Arial"/>
          <a:sym typeface="Arial"/>
        </a:defRPr>
      </a:lvl2pPr>
      <a:lvl3pPr marR="0" lvl="2" algn="l" rtl="0">
        <a:lnSpc>
          <a:spcPct val="100000"/>
        </a:lnSpc>
        <a:spcBef>
          <a:spcPct val="0"/>
        </a:spcBef>
        <a:spcAft>
          <a:spcPct val="0"/>
        </a:spcAft>
        <a:buClr>
          <a:srgbClr val="000000"/>
        </a:buClr>
        <a:buFont typeface="Arial"/>
        <a:defRPr sz="1000" b="0" i="0" u="none" strike="noStrike" cap="none">
          <a:solidFill>
            <a:schemeClr val="bg1"/>
          </a:solidFill>
          <a:latin typeface="Source Sans Pro"/>
          <a:ea typeface="Arial"/>
          <a:cs typeface="Arial"/>
          <a:sym typeface="Arial"/>
        </a:defRPr>
      </a:lvl3pPr>
      <a:lvl4pPr marR="0" lvl="3" algn="l" rtl="0">
        <a:lnSpc>
          <a:spcPct val="100000"/>
        </a:lnSpc>
        <a:spcBef>
          <a:spcPct val="0"/>
        </a:spcBef>
        <a:spcAft>
          <a:spcPct val="0"/>
        </a:spcAft>
        <a:buClr>
          <a:srgbClr val="000000"/>
        </a:buClr>
        <a:buFont typeface="Arial"/>
        <a:defRPr sz="1000" b="0" i="0" u="none" strike="noStrike" cap="none">
          <a:solidFill>
            <a:schemeClr val="bg1"/>
          </a:solidFill>
          <a:latin typeface="Source Sans Pro"/>
          <a:ea typeface="Arial"/>
          <a:cs typeface="Arial"/>
          <a:sym typeface="Arial"/>
        </a:defRPr>
      </a:lvl4pPr>
      <a:lvl5pPr marR="0" lvl="4" algn="l" rtl="0">
        <a:lnSpc>
          <a:spcPct val="100000"/>
        </a:lnSpc>
        <a:spcBef>
          <a:spcPct val="0"/>
        </a:spcBef>
        <a:spcAft>
          <a:spcPct val="0"/>
        </a:spcAft>
        <a:buClr>
          <a:srgbClr val="000000"/>
        </a:buClr>
        <a:buFont typeface="Arial"/>
        <a:defRPr sz="1000" b="0" i="0" u="none" strike="noStrike" cap="none">
          <a:solidFill>
            <a:schemeClr val="bg1"/>
          </a:solidFill>
          <a:latin typeface="Source Sans Pro"/>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Shape 62"/>
          <p:cNvSpPr/>
          <p:nvPr userDrawn="1"/>
        </p:nvSpPr>
        <p:spPr>
          <a:xfrm>
            <a:off x="-1" y="0"/>
            <a:ext cx="3810001" cy="6880800"/>
          </a:xfrm>
          <a:prstGeom prst="rect">
            <a:avLst/>
          </a:prstGeom>
          <a:solidFill>
            <a:srgbClr val="11255B"/>
          </a:solidFill>
          <a:ln>
            <a:noFill/>
          </a:ln>
        </p:spPr>
        <p:txBody>
          <a:bodyPr spcFirstLastPara="1" wrap="square" lIns="91425" tIns="91425" rIns="91425" bIns="91425" anchor="ctr" anchorCtr="0">
            <a:noAutofit/>
          </a:bodyPr>
          <a:lstStyle/>
          <a:p>
            <a:pPr marL="0" lvl="0" indent="0">
              <a:spcBef>
                <a:spcPct val="0"/>
              </a:spcBef>
              <a:spcAft>
                <a:spcPct val="0"/>
              </a:spcAft>
              <a:buNone/>
            </a:pPr>
            <a:endParaRPr/>
          </a:p>
        </p:txBody>
      </p:sp>
      <p:pic>
        <p:nvPicPr>
          <p:cNvPr id="8" name="Shape 63"/>
          <p:cNvPicPr preferRelativeResize="0"/>
          <p:nvPr userDrawn="1"/>
        </p:nvPicPr>
        <p:blipFill>
          <a:blip r:embed="rId4">
            <a:alphaModFix/>
          </a:blip>
          <a:srcRect/>
          <a:stretch>
            <a:fillRect/>
          </a:stretch>
        </p:blipFill>
        <p:spPr>
          <a:xfrm>
            <a:off x="318250" y="6117167"/>
            <a:ext cx="1309534" cy="482066"/>
          </a:xfrm>
          <a:prstGeom prst="rect">
            <a:avLst/>
          </a:prstGeom>
          <a:noFill/>
          <a:ln>
            <a:noFill/>
          </a:ln>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Date Placeholder 4"/>
          <p:cNvSpPr>
            <a:spLocks noGrp="1"/>
          </p:cNvSpPr>
          <p:nvPr>
            <p:ph type="dt" sz="half" idx="2"/>
          </p:nvPr>
        </p:nvSpPr>
        <p:spPr>
          <a:xfrm>
            <a:off x="7483758" y="6350000"/>
            <a:ext cx="782782" cy="365125"/>
          </a:xfrm>
          <a:prstGeom prst="rect">
            <a:avLst/>
          </a:prstGeom>
        </p:spPr>
        <p:txBody>
          <a:bodyPr/>
          <a:lstStyle/>
          <a:p>
            <a:endParaRPr lang="en-US"/>
          </a:p>
        </p:txBody>
      </p:sp>
      <p:sp>
        <p:nvSpPr>
          <p:cNvPr id="17" name="Footer Placeholder 5"/>
          <p:cNvSpPr>
            <a:spLocks noGrp="1"/>
          </p:cNvSpPr>
          <p:nvPr>
            <p:ph type="ftr" sz="quarter" idx="3"/>
          </p:nvPr>
        </p:nvSpPr>
        <p:spPr>
          <a:xfrm>
            <a:off x="4186382" y="6344805"/>
            <a:ext cx="2895600" cy="365125"/>
          </a:xfrm>
          <a:prstGeom prst="rect">
            <a:avLst/>
          </a:prstGeom>
        </p:spPr>
        <p:txBody>
          <a:bodyPr/>
          <a:lstStyle/>
          <a:p>
            <a:endParaRPr lang="en-US"/>
          </a:p>
        </p:txBody>
      </p:sp>
      <p:sp>
        <p:nvSpPr>
          <p:cNvPr id="18" name="Slide Number Placeholder 6"/>
          <p:cNvSpPr>
            <a:spLocks noGrp="1"/>
          </p:cNvSpPr>
          <p:nvPr>
            <p:ph type="sldNum" sz="quarter" idx="4"/>
          </p:nvPr>
        </p:nvSpPr>
        <p:spPr>
          <a:xfrm>
            <a:off x="6553200" y="6356350"/>
            <a:ext cx="2133600" cy="365125"/>
          </a:xfrm>
          <a:prstGeom prst="rect">
            <a:avLst/>
          </a:prstGeom>
        </p:spPr>
        <p:txBody>
          <a:bodyPr/>
          <a:lstStyle/>
          <a:p>
            <a:fld id="{86EC45C1-6459-FD4B-8989-EA0FCB31AEC6}" type="slidenum">
              <a:t>‹#›</a:t>
            </a:fld>
            <a:endParaRPr lang="en-US"/>
          </a:p>
        </p:txBody>
      </p:sp>
    </p:spTree>
    <p:extLst>
      <p:ext uri="{BB962C8B-B14F-4D97-AF65-F5344CB8AC3E}">
        <p14:creationId xmlns:p14="http://schemas.microsoft.com/office/powerpoint/2010/main" val="517223077"/>
      </p:ext>
    </p:extLst>
  </p:cSld>
  <p:clrMap bg1="lt1" tx1="dk1" bg2="lt2" tx2="dk2" accent1="accent1" accent2="accent2" accent3="accent3" accent4="accent4" accent5="accent5" accent6="accent6" hlink="hlink" folHlink="folHlink"/>
  <p:sldLayoutIdLst>
    <p:sldLayoutId id="2147483668" r:id="rId1"/>
    <p:sldLayoutId id="2147483689" r:id="rId2"/>
  </p:sldLayoutIdLst>
  <p:hf hdr="0" ftr="0" dt="0"/>
  <p:txStyles>
    <p:titleStyle>
      <a:lvl1pPr algn="ctr" defTabSz="457200" rtl="0" eaLnBrk="1" latinLnBrk="0" hangingPunct="1">
        <a:spcBef>
          <a:spcPct val="0"/>
        </a:spcBef>
        <a:buNone/>
        <a:defRPr sz="4400" kern="1200">
          <a:solidFill>
            <a:schemeClr val="bg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bg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bg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bg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bg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bg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2E2B4D-49CC-FE4F-AED0-B764F5958C49}" type="slidenum">
              <a:t>‹#›</a:t>
            </a:fld>
            <a:endParaRPr lang="en-US"/>
          </a:p>
        </p:txBody>
      </p:sp>
    </p:spTree>
    <p:extLst>
      <p:ext uri="{BB962C8B-B14F-4D97-AF65-F5344CB8AC3E}">
        <p14:creationId xmlns:p14="http://schemas.microsoft.com/office/powerpoint/2010/main" val="2018804225"/>
      </p:ext>
    </p:extLst>
  </p:cSld>
  <p:clrMap bg1="lt1" tx1="dk1" bg2="lt2" tx2="dk2" accent1="accent1" accent2="accent2" accent3="accent3" accent4="accent4" accent5="accent5" accent6="accent6" hlink="hlink" folHlink="folHlink"/>
  <p:sldLayoutIdLst>
    <p:sldLayoutId id="2147483687" r:id="rId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Shape 71"/>
          <p:cNvPicPr preferRelativeResize="0"/>
          <p:nvPr userDrawn="1"/>
        </p:nvPicPr>
        <p:blipFill>
          <a:blip r:embed="rId8">
            <a:alphaModFix/>
          </a:blip>
          <a:srcRect t="71714" r="874"/>
          <a:stretch>
            <a:fillRect/>
          </a:stretch>
        </p:blipFill>
        <p:spPr>
          <a:xfrm>
            <a:off x="-34635" y="6719455"/>
            <a:ext cx="9178635" cy="1802320"/>
          </a:xfrm>
          <a:prstGeom prst="rect">
            <a:avLst/>
          </a:prstGeom>
          <a:noFill/>
          <a:ln>
            <a:noFill/>
          </a:ln>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7501003" y="6087111"/>
            <a:ext cx="995517" cy="441802"/>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071780" y="6087111"/>
            <a:ext cx="3185160" cy="441802"/>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38880" y="6087111"/>
            <a:ext cx="2346960" cy="441802"/>
          </a:xfrm>
          <a:prstGeom prst="rect">
            <a:avLst/>
          </a:prstGeom>
        </p:spPr>
        <p:txBody>
          <a:bodyPr vert="horz" lIns="91440" tIns="45720" rIns="91440" bIns="45720" rtlCol="0" anchor="ctr"/>
          <a:lstStyle>
            <a:lvl1pPr algn="r">
              <a:defRPr sz="1200">
                <a:solidFill>
                  <a:schemeClr val="tx1">
                    <a:tint val="75000"/>
                  </a:schemeClr>
                </a:solidFill>
              </a:defRPr>
            </a:lvl1pPr>
          </a:lstStyle>
          <a:p>
            <a:fld id="{C6F10F9B-BAF6-E246-8A30-B0CC939026C3}" type="slidenum">
              <a:t>‹#›</a:t>
            </a:fld>
            <a:endParaRPr lang="en-US"/>
          </a:p>
        </p:txBody>
      </p:sp>
      <p:pic>
        <p:nvPicPr>
          <p:cNvPr id="8" name="Shape 63"/>
          <p:cNvPicPr preferRelativeResize="0"/>
          <p:nvPr userDrawn="1"/>
        </p:nvPicPr>
        <p:blipFill>
          <a:blip r:embed="rId9">
            <a:alphaModFix/>
          </a:blip>
          <a:srcRect/>
          <a:stretch>
            <a:fillRect/>
          </a:stretch>
        </p:blipFill>
        <p:spPr>
          <a:xfrm>
            <a:off x="225887" y="6024801"/>
            <a:ext cx="1309534" cy="482066"/>
          </a:xfrm>
          <a:prstGeom prst="rect">
            <a:avLst/>
          </a:prstGeom>
          <a:noFill/>
          <a:ln>
            <a:noFill/>
          </a:ln>
        </p:spPr>
      </p:pic>
    </p:spTree>
    <p:extLst>
      <p:ext uri="{BB962C8B-B14F-4D97-AF65-F5344CB8AC3E}">
        <p14:creationId xmlns:p14="http://schemas.microsoft.com/office/powerpoint/2010/main" val="1238330805"/>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4" r:id="rId6"/>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68542" y="5092700"/>
            <a:ext cx="4361645" cy="938459"/>
          </a:xfrm>
        </p:spPr>
        <p:txBody>
          <a:bodyPr/>
          <a:lstStyle/>
          <a:p>
            <a:pPr algn="r"/>
            <a:r>
              <a:rPr lang="en-US" sz="1600" dirty="0"/>
              <a:t>Don Seymour, P.E.</a:t>
            </a:r>
            <a:br>
              <a:rPr lang="en-US" sz="1600" dirty="0"/>
            </a:br>
            <a:r>
              <a:rPr lang="en-US" sz="1600" dirty="0"/>
              <a:t>Deputy Director of Engineering</a:t>
            </a:r>
            <a:br>
              <a:rPr lang="en-US" dirty="0"/>
            </a:br>
            <a:endParaRPr lang="en-US" dirty="0"/>
          </a:p>
        </p:txBody>
      </p:sp>
      <p:pic>
        <p:nvPicPr>
          <p:cNvPr id="8" name="Picture Placeholder 7"/>
          <p:cNvPicPr>
            <a:picLocks noGrp="1" noChangeAspect="1"/>
          </p:cNvPicPr>
          <p:nvPr>
            <p:ph type="pic" sz="quarter" idx="13"/>
          </p:nvPr>
        </p:nvPicPr>
        <p:blipFill>
          <a:blip r:embed="rId3"/>
          <a:srcRect l="9844" r="9844"/>
          <a:stretch>
            <a:fillRect/>
          </a:stretch>
        </p:blipFill>
        <p:spPr/>
      </p:pic>
      <p:sp>
        <p:nvSpPr>
          <p:cNvPr id="2" name="TextBox 1"/>
          <p:cNvSpPr txBox="1"/>
          <p:nvPr/>
        </p:nvSpPr>
        <p:spPr>
          <a:xfrm>
            <a:off x="368542" y="3102339"/>
            <a:ext cx="4989325" cy="1631216"/>
          </a:xfrm>
          <a:prstGeom prst="rect">
            <a:avLst/>
          </a:prstGeom>
          <a:noFill/>
        </p:spPr>
        <p:txBody>
          <a:bodyPr wrap="square" rtlCol="0">
            <a:spAutoFit/>
          </a:bodyPr>
          <a:lstStyle/>
          <a:p>
            <a:r>
              <a:rPr lang="en-US" sz="2000" b="1" cap="small" dirty="0">
                <a:solidFill>
                  <a:schemeClr val="bg1"/>
                </a:solidFill>
              </a:rPr>
              <a:t>Forecast Informed Reservoir Operations and Environmental Considerations in the Russian River</a:t>
            </a:r>
          </a:p>
          <a:p>
            <a:endParaRPr lang="en-US" sz="2000" b="1" dirty="0">
              <a:solidFill>
                <a:schemeClr val="bg1"/>
              </a:solidFill>
            </a:endParaRPr>
          </a:p>
          <a:p>
            <a:r>
              <a:rPr lang="en-US" sz="2000" b="1" dirty="0">
                <a:solidFill>
                  <a:schemeClr val="bg1"/>
                </a:solidFill>
              </a:rPr>
              <a:t>August 4, 2025</a:t>
            </a:r>
          </a:p>
        </p:txBody>
      </p:sp>
      <p:sp>
        <p:nvSpPr>
          <p:cNvPr id="4" name="Slide Number Placeholder 3">
            <a:extLst>
              <a:ext uri="{FF2B5EF4-FFF2-40B4-BE49-F238E27FC236}">
                <a16:creationId xmlns:a16="http://schemas.microsoft.com/office/drawing/2014/main" id="{87E15452-C26F-4BF0-98FE-9CBAA9D161AE}"/>
              </a:ext>
            </a:extLst>
          </p:cNvPr>
          <p:cNvSpPr>
            <a:spLocks noGrp="1"/>
          </p:cNvSpPr>
          <p:nvPr>
            <p:ph type="sldNum" idx="12"/>
          </p:nvPr>
        </p:nvSpPr>
        <p:spPr/>
        <p:txBody>
          <a:bodyPr/>
          <a:lstStyle/>
          <a:p>
            <a:pPr marL="0" lvl="0" indent="0">
              <a:spcBef>
                <a:spcPct val="0"/>
              </a:spcBef>
              <a:spcAft>
                <a:spcPct val="0"/>
              </a:spcAft>
              <a:buNone/>
            </a:pPr>
            <a:fld id="{00000000-1234-1234-1234-123412341234}" type="slidenum">
              <a:rPr lang="en" smtClean="0"/>
              <a:t>1</a:t>
            </a:fld>
            <a:endParaRPr lang="en"/>
          </a:p>
        </p:txBody>
      </p:sp>
    </p:spTree>
    <p:extLst>
      <p:ext uri="{BB962C8B-B14F-4D97-AF65-F5344CB8AC3E}">
        <p14:creationId xmlns:p14="http://schemas.microsoft.com/office/powerpoint/2010/main" val="27793545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0325CF-4884-9F97-BCC5-BD23D21FE41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ED924B5-103E-BEE6-B3E8-12449849CA28}"/>
              </a:ext>
            </a:extLst>
          </p:cNvPr>
          <p:cNvSpPr>
            <a:spLocks noGrp="1"/>
          </p:cNvSpPr>
          <p:nvPr>
            <p:ph type="title"/>
          </p:nvPr>
        </p:nvSpPr>
        <p:spPr>
          <a:xfrm>
            <a:off x="0" y="857251"/>
            <a:ext cx="9144000" cy="616352"/>
          </a:xfrm>
        </p:spPr>
        <p:txBody>
          <a:bodyPr>
            <a:normAutofit/>
          </a:bodyPr>
          <a:lstStyle/>
          <a:p>
            <a:pPr algn="ctr"/>
            <a:r>
              <a:rPr lang="en-US" sz="2400" i="1" dirty="0"/>
              <a:t>Environmental Considerations for FIRO in the Russian River</a:t>
            </a:r>
          </a:p>
        </p:txBody>
      </p:sp>
      <p:sp>
        <p:nvSpPr>
          <p:cNvPr id="3" name="Content Placeholder 2">
            <a:extLst>
              <a:ext uri="{FF2B5EF4-FFF2-40B4-BE49-F238E27FC236}">
                <a16:creationId xmlns:a16="http://schemas.microsoft.com/office/drawing/2014/main" id="{C27D04E9-1E09-6F53-EA6F-4AACB53F8D49}"/>
              </a:ext>
            </a:extLst>
          </p:cNvPr>
          <p:cNvSpPr>
            <a:spLocks noGrp="1"/>
          </p:cNvSpPr>
          <p:nvPr>
            <p:ph idx="1"/>
          </p:nvPr>
        </p:nvSpPr>
        <p:spPr>
          <a:xfrm>
            <a:off x="392597" y="1718114"/>
            <a:ext cx="4010438" cy="4503782"/>
          </a:xfrm>
        </p:spPr>
        <p:txBody>
          <a:bodyPr>
            <a:normAutofit/>
          </a:bodyPr>
          <a:lstStyle/>
          <a:p>
            <a:pPr marL="0" indent="0">
              <a:buNone/>
            </a:pPr>
            <a:r>
              <a:rPr lang="en-US" sz="2200" u="sng" dirty="0"/>
              <a:t>Lake Mendocino Final Viability Assessment</a:t>
            </a:r>
          </a:p>
          <a:p>
            <a:r>
              <a:rPr lang="en-US" sz="1800" dirty="0"/>
              <a:t>All FIRO alternatives outperformed baseline in improving end of the year water storage, extending the cold-water pool later into the fall/early winter</a:t>
            </a:r>
          </a:p>
          <a:p>
            <a:r>
              <a:rPr lang="en-US" sz="1800" dirty="0"/>
              <a:t>All FIRO alternatives outperformed baseline in reducing the duration and magnitude of flood control releases that impact spawning of Chinook salmon and their habitat</a:t>
            </a:r>
          </a:p>
          <a:p>
            <a:endParaRPr lang="en-US" sz="2000" dirty="0"/>
          </a:p>
          <a:p>
            <a:endParaRPr lang="en-US" sz="2000" u="sng" dirty="0"/>
          </a:p>
          <a:p>
            <a:endParaRPr lang="en-US" sz="2000" dirty="0"/>
          </a:p>
        </p:txBody>
      </p:sp>
      <p:pic>
        <p:nvPicPr>
          <p:cNvPr id="1026" name="Picture 2" descr="California’s Forecast-Informed Reservoir Operations Are Key to Managing Floods and Water Supplies">
            <a:extLst>
              <a:ext uri="{FF2B5EF4-FFF2-40B4-BE49-F238E27FC236}">
                <a16:creationId xmlns:a16="http://schemas.microsoft.com/office/drawing/2014/main" id="{11BD758B-9E5C-AE08-568E-6660907E2B0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2487" y="2176669"/>
            <a:ext cx="4358309" cy="29055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1530401"/>
      </p:ext>
    </p:extLst>
  </p:cSld>
  <p:clrMapOvr>
    <a:masterClrMapping/>
  </p:clrMapOvr>
  <p:transition spd="slow">
    <p:strips dir="rd"/>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E46362-62A7-FC7A-B54F-674528EF1FD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12CA59E-F228-006F-C43B-C95F59433E12}"/>
              </a:ext>
            </a:extLst>
          </p:cNvPr>
          <p:cNvSpPr>
            <a:spLocks noGrp="1"/>
          </p:cNvSpPr>
          <p:nvPr>
            <p:ph type="title"/>
          </p:nvPr>
        </p:nvSpPr>
        <p:spPr>
          <a:xfrm>
            <a:off x="0" y="857251"/>
            <a:ext cx="9144000" cy="616352"/>
          </a:xfrm>
        </p:spPr>
        <p:txBody>
          <a:bodyPr>
            <a:normAutofit/>
          </a:bodyPr>
          <a:lstStyle/>
          <a:p>
            <a:pPr algn="ctr"/>
            <a:r>
              <a:rPr lang="en-US" sz="2400" i="1" dirty="0"/>
              <a:t>Environmental Considerations for FIRO in the Russian River</a:t>
            </a:r>
          </a:p>
        </p:txBody>
      </p:sp>
      <p:sp>
        <p:nvSpPr>
          <p:cNvPr id="3" name="Content Placeholder 2">
            <a:extLst>
              <a:ext uri="{FF2B5EF4-FFF2-40B4-BE49-F238E27FC236}">
                <a16:creationId xmlns:a16="http://schemas.microsoft.com/office/drawing/2014/main" id="{E19E8D06-375E-C936-7646-4F4705C97A5D}"/>
              </a:ext>
            </a:extLst>
          </p:cNvPr>
          <p:cNvSpPr>
            <a:spLocks noGrp="1"/>
          </p:cNvSpPr>
          <p:nvPr>
            <p:ph idx="1"/>
          </p:nvPr>
        </p:nvSpPr>
        <p:spPr>
          <a:xfrm>
            <a:off x="457201" y="1659835"/>
            <a:ext cx="5039138" cy="3730832"/>
          </a:xfrm>
        </p:spPr>
        <p:txBody>
          <a:bodyPr>
            <a:normAutofit/>
          </a:bodyPr>
          <a:lstStyle/>
          <a:p>
            <a:endParaRPr lang="en-US" sz="2000" u="sng" dirty="0"/>
          </a:p>
          <a:p>
            <a:endParaRPr lang="en-US" sz="2000" dirty="0"/>
          </a:p>
        </p:txBody>
      </p:sp>
      <p:pic>
        <p:nvPicPr>
          <p:cNvPr id="7" name="Picture 6" descr="A picture containing outdoor, sky, tree, water&#10;&#10;AI-generated content may be incorrect.">
            <a:extLst>
              <a:ext uri="{FF2B5EF4-FFF2-40B4-BE49-F238E27FC236}">
                <a16:creationId xmlns:a16="http://schemas.microsoft.com/office/drawing/2014/main" id="{ED209AF1-4D00-37ED-7AAA-1AF553B3D867}"/>
              </a:ext>
            </a:extLst>
          </p:cNvPr>
          <p:cNvPicPr>
            <a:picLocks noChangeAspect="1"/>
          </p:cNvPicPr>
          <p:nvPr/>
        </p:nvPicPr>
        <p:blipFill>
          <a:blip r:embed="rId2"/>
          <a:stretch>
            <a:fillRect/>
          </a:stretch>
        </p:blipFill>
        <p:spPr>
          <a:xfrm>
            <a:off x="5312465" y="1467333"/>
            <a:ext cx="3374334" cy="2530750"/>
          </a:xfrm>
          <a:prstGeom prst="rect">
            <a:avLst/>
          </a:prstGeom>
        </p:spPr>
      </p:pic>
      <p:sp>
        <p:nvSpPr>
          <p:cNvPr id="6" name="TextBox 5">
            <a:extLst>
              <a:ext uri="{FF2B5EF4-FFF2-40B4-BE49-F238E27FC236}">
                <a16:creationId xmlns:a16="http://schemas.microsoft.com/office/drawing/2014/main" id="{02B4AD9F-E022-AAB2-A151-EF0B2254D521}"/>
              </a:ext>
            </a:extLst>
          </p:cNvPr>
          <p:cNvSpPr txBox="1"/>
          <p:nvPr/>
        </p:nvSpPr>
        <p:spPr>
          <a:xfrm>
            <a:off x="362779" y="1628203"/>
            <a:ext cx="4586908" cy="4739759"/>
          </a:xfrm>
          <a:prstGeom prst="rect">
            <a:avLst/>
          </a:prstGeom>
          <a:noFill/>
        </p:spPr>
        <p:txBody>
          <a:bodyPr wrap="square">
            <a:spAutoFit/>
          </a:bodyPr>
          <a:lstStyle/>
          <a:p>
            <a:pPr marL="0" indent="0">
              <a:buNone/>
            </a:pPr>
            <a:r>
              <a:rPr lang="en-US" sz="2200" u="sng" dirty="0"/>
              <a:t>2025 Russian River Biological Opinion</a:t>
            </a:r>
          </a:p>
          <a:p>
            <a:pPr marL="0" indent="0">
              <a:buNone/>
            </a:pPr>
            <a:endParaRPr lang="en-US" sz="2200" u="sng" dirty="0"/>
          </a:p>
          <a:p>
            <a:pPr marL="342900" indent="-342900">
              <a:buFont typeface="Arial" panose="020B0604020202020204" pitchFamily="34" charset="0"/>
              <a:buChar char="•"/>
            </a:pPr>
            <a:r>
              <a:rPr lang="en-US" sz="1800" dirty="0"/>
              <a:t>Reduced magnitude and duration of flood control releases</a:t>
            </a:r>
          </a:p>
          <a:p>
            <a:pPr marL="342900" indent="-342900">
              <a:buFont typeface="Arial" panose="020B0604020202020204" pitchFamily="34" charset="0"/>
              <a:buChar char="•"/>
            </a:pPr>
            <a:r>
              <a:rPr lang="en-US" sz="1800" dirty="0"/>
              <a:t>Increased storage preserves cold water pools at both reservoirs</a:t>
            </a:r>
          </a:p>
          <a:p>
            <a:pPr marL="342900" indent="-342900">
              <a:buFont typeface="Arial" panose="020B0604020202020204" pitchFamily="34" charset="0"/>
              <a:buChar char="•"/>
            </a:pPr>
            <a:r>
              <a:rPr lang="en-US" sz="1800" dirty="0"/>
              <a:t>Adaptively manage Coyote Dam releases</a:t>
            </a:r>
          </a:p>
          <a:p>
            <a:pPr marL="342900" indent="-342900">
              <a:buFont typeface="Arial" panose="020B0604020202020204" pitchFamily="34" charset="0"/>
              <a:buChar char="•"/>
            </a:pPr>
            <a:r>
              <a:rPr lang="en-US" sz="1800" dirty="0"/>
              <a:t>2,500 acre-feet of block water from Lake Sonoma to be used for enhancing seasonal fish migration through pulse flows per NMFS direction</a:t>
            </a:r>
          </a:p>
          <a:p>
            <a:pPr marL="342900" indent="-342900">
              <a:buFont typeface="Arial" panose="020B0604020202020204" pitchFamily="34" charset="0"/>
              <a:buChar char="•"/>
            </a:pPr>
            <a:r>
              <a:rPr lang="en-US" sz="1800" dirty="0"/>
              <a:t>NMFS supports implementation of FIRO procedures </a:t>
            </a:r>
          </a:p>
          <a:p>
            <a:pPr marL="342900" indent="-342900">
              <a:buFont typeface="Arial" panose="020B0604020202020204" pitchFamily="34" charset="0"/>
              <a:buChar char="•"/>
            </a:pPr>
            <a:endParaRPr lang="en-US" sz="2000" dirty="0"/>
          </a:p>
        </p:txBody>
      </p:sp>
      <p:pic>
        <p:nvPicPr>
          <p:cNvPr id="4" name="Picture 3" descr="A body of water with trees around it&#10;&#10;AI-generated content may be incorrect.">
            <a:extLst>
              <a:ext uri="{FF2B5EF4-FFF2-40B4-BE49-F238E27FC236}">
                <a16:creationId xmlns:a16="http://schemas.microsoft.com/office/drawing/2014/main" id="{106938DC-4DB9-F0C2-8F31-4129C1E164DD}"/>
              </a:ext>
            </a:extLst>
          </p:cNvPr>
          <p:cNvPicPr>
            <a:picLocks noChangeAspect="1"/>
          </p:cNvPicPr>
          <p:nvPr/>
        </p:nvPicPr>
        <p:blipFill>
          <a:blip r:embed="rId3"/>
          <a:stretch>
            <a:fillRect/>
          </a:stretch>
        </p:blipFill>
        <p:spPr>
          <a:xfrm>
            <a:off x="5312465" y="4125292"/>
            <a:ext cx="3374334" cy="2530750"/>
          </a:xfrm>
          <a:prstGeom prst="rect">
            <a:avLst/>
          </a:prstGeom>
        </p:spPr>
      </p:pic>
    </p:spTree>
    <p:extLst>
      <p:ext uri="{BB962C8B-B14F-4D97-AF65-F5344CB8AC3E}">
        <p14:creationId xmlns:p14="http://schemas.microsoft.com/office/powerpoint/2010/main" val="3445205049"/>
      </p:ext>
    </p:extLst>
  </p:cSld>
  <p:clrMapOvr>
    <a:masterClrMapping/>
  </p:clrMapOvr>
  <p:transition spd="slow">
    <p:strips dir="r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14"/>
          </p:nvPr>
        </p:nvSpPr>
        <p:spPr>
          <a:xfrm>
            <a:off x="3175001" y="4896028"/>
            <a:ext cx="2758786" cy="888855"/>
          </a:xfrm>
        </p:spPr>
        <p:txBody>
          <a:bodyPr/>
          <a:lstStyle/>
          <a:p>
            <a:pPr algn="ctr"/>
            <a:r>
              <a:rPr lang="en-US" sz="1200" dirty="0">
                <a:latin typeface="+mn-lt"/>
              </a:rPr>
              <a:t>Don Seymour, P.E.</a:t>
            </a:r>
          </a:p>
          <a:p>
            <a:pPr algn="ctr"/>
            <a:r>
              <a:rPr lang="en-US" sz="1200" dirty="0">
                <a:latin typeface="+mn-lt"/>
              </a:rPr>
              <a:t>Deputy Director of Engineering</a:t>
            </a:r>
          </a:p>
          <a:p>
            <a:pPr algn="ctr"/>
            <a:endParaRPr lang="en-US" dirty="0">
              <a:latin typeface="+mn-lt"/>
            </a:endParaRPr>
          </a:p>
          <a:p>
            <a:pPr algn="ctr"/>
            <a:r>
              <a:rPr lang="en-US" dirty="0">
                <a:latin typeface="+mn-lt"/>
              </a:rPr>
              <a:t>Donald.Seymour@scwa.ca.gov</a:t>
            </a:r>
          </a:p>
        </p:txBody>
      </p:sp>
      <p:sp>
        <p:nvSpPr>
          <p:cNvPr id="2" name="Slide Number Placeholder 1">
            <a:extLst>
              <a:ext uri="{FF2B5EF4-FFF2-40B4-BE49-F238E27FC236}">
                <a16:creationId xmlns:a16="http://schemas.microsoft.com/office/drawing/2014/main" id="{AF18C98B-3953-4B48-844A-B172C1D3CFBA}"/>
              </a:ext>
            </a:extLst>
          </p:cNvPr>
          <p:cNvSpPr>
            <a:spLocks noGrp="1"/>
          </p:cNvSpPr>
          <p:nvPr>
            <p:ph type="sldNum" idx="12"/>
          </p:nvPr>
        </p:nvSpPr>
        <p:spPr/>
        <p:txBody>
          <a:bodyPr/>
          <a:lstStyle/>
          <a:p>
            <a:pPr marL="0" lvl="0" indent="0">
              <a:spcBef>
                <a:spcPct val="0"/>
              </a:spcBef>
              <a:spcAft>
                <a:spcPct val="0"/>
              </a:spcAft>
              <a:buNone/>
            </a:pPr>
            <a:fld id="{00000000-1234-1234-1234-123412341234}" type="slidenum">
              <a:rPr lang="en" smtClean="0"/>
              <a:t>12</a:t>
            </a:fld>
            <a:endParaRPr lang="en"/>
          </a:p>
        </p:txBody>
      </p:sp>
    </p:spTree>
    <p:extLst>
      <p:ext uri="{BB962C8B-B14F-4D97-AF65-F5344CB8AC3E}">
        <p14:creationId xmlns:p14="http://schemas.microsoft.com/office/powerpoint/2010/main" val="6298297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3277" y="487721"/>
            <a:ext cx="8229600" cy="857250"/>
          </a:xfrm>
        </p:spPr>
        <p:txBody>
          <a:bodyPr>
            <a:normAutofit/>
          </a:bodyPr>
          <a:lstStyle/>
          <a:p>
            <a:pPr algn="ctr"/>
            <a:r>
              <a:rPr lang="en-US" sz="2400" i="1" dirty="0"/>
              <a:t>Topics</a:t>
            </a:r>
          </a:p>
        </p:txBody>
      </p:sp>
      <p:pic>
        <p:nvPicPr>
          <p:cNvPr id="6" name="Content Placeholder 5"/>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b="7127"/>
          <a:stretch/>
        </p:blipFill>
        <p:spPr>
          <a:xfrm>
            <a:off x="4882670" y="1344971"/>
            <a:ext cx="3762886" cy="1918233"/>
          </a:xfrm>
        </p:spPr>
      </p:pic>
      <p:pic>
        <p:nvPicPr>
          <p:cNvPr id="4" name="Picture 3">
            <a:extLst>
              <a:ext uri="{FF2B5EF4-FFF2-40B4-BE49-F238E27FC236}">
                <a16:creationId xmlns:a16="http://schemas.microsoft.com/office/drawing/2014/main" id="{BD7825B7-AAE7-342D-0E6C-F74FE7ADFB7D}"/>
              </a:ext>
            </a:extLst>
          </p:cNvPr>
          <p:cNvPicPr>
            <a:picLocks noChangeAspect="1"/>
          </p:cNvPicPr>
          <p:nvPr/>
        </p:nvPicPr>
        <p:blipFill>
          <a:blip r:embed="rId4"/>
          <a:stretch>
            <a:fillRect/>
          </a:stretch>
        </p:blipFill>
        <p:spPr>
          <a:xfrm>
            <a:off x="4882670" y="3482322"/>
            <a:ext cx="3780207" cy="2531790"/>
          </a:xfrm>
          <a:prstGeom prst="rect">
            <a:avLst/>
          </a:prstGeom>
        </p:spPr>
      </p:pic>
      <p:sp>
        <p:nvSpPr>
          <p:cNvPr id="9" name="TextBox 8">
            <a:extLst>
              <a:ext uri="{FF2B5EF4-FFF2-40B4-BE49-F238E27FC236}">
                <a16:creationId xmlns:a16="http://schemas.microsoft.com/office/drawing/2014/main" id="{162FDE5B-CFD9-5CA8-BA65-1F1EC4736210}"/>
              </a:ext>
            </a:extLst>
          </p:cNvPr>
          <p:cNvSpPr txBox="1"/>
          <p:nvPr/>
        </p:nvSpPr>
        <p:spPr>
          <a:xfrm>
            <a:off x="498444" y="1840470"/>
            <a:ext cx="4586908" cy="3508653"/>
          </a:xfrm>
          <a:prstGeom prst="rect">
            <a:avLst/>
          </a:prstGeom>
          <a:noFill/>
        </p:spPr>
        <p:txBody>
          <a:bodyPr wrap="square">
            <a:spAutoFit/>
          </a:bodyPr>
          <a:lstStyle/>
          <a:p>
            <a:r>
              <a:rPr lang="en-US" sz="2200" dirty="0"/>
              <a:t>Russian River Watershed</a:t>
            </a:r>
            <a:endParaRPr lang="en-US" sz="1600" u="sng" dirty="0"/>
          </a:p>
          <a:p>
            <a:endParaRPr lang="en-US" sz="1600" u="sng" dirty="0"/>
          </a:p>
          <a:p>
            <a:r>
              <a:rPr lang="en-US" sz="2200" dirty="0"/>
              <a:t>Russian River FIRO Timeline</a:t>
            </a:r>
          </a:p>
          <a:p>
            <a:endParaRPr lang="en-US" sz="1600" u="sng" dirty="0"/>
          </a:p>
          <a:p>
            <a:r>
              <a:rPr lang="en-US" sz="2200" dirty="0"/>
              <a:t>FIRO in the Russian River</a:t>
            </a:r>
          </a:p>
          <a:p>
            <a:br>
              <a:rPr lang="en-US" sz="1400" dirty="0"/>
            </a:br>
            <a:r>
              <a:rPr lang="en-US" sz="2200" dirty="0"/>
              <a:t>Status of Russian River FIRO</a:t>
            </a:r>
          </a:p>
          <a:p>
            <a:endParaRPr lang="en-US" sz="2200" dirty="0"/>
          </a:p>
          <a:p>
            <a:r>
              <a:rPr lang="en-US" sz="2200" dirty="0"/>
              <a:t>Russian River Biological Opinion</a:t>
            </a:r>
          </a:p>
          <a:p>
            <a:endParaRPr lang="en-US" sz="2200" dirty="0"/>
          </a:p>
          <a:p>
            <a:r>
              <a:rPr lang="en-US" sz="2200" dirty="0"/>
              <a:t>Environmental Considerations</a:t>
            </a:r>
            <a:endParaRPr lang="en-US" dirty="0"/>
          </a:p>
        </p:txBody>
      </p:sp>
    </p:spTree>
    <p:extLst>
      <p:ext uri="{BB962C8B-B14F-4D97-AF65-F5344CB8AC3E}">
        <p14:creationId xmlns:p14="http://schemas.microsoft.com/office/powerpoint/2010/main" val="14074695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AC3DD3-ACDF-63A3-F029-77FB06E4E9F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2C065F-B05D-B3A9-1499-DBEB1B4B7184}"/>
              </a:ext>
            </a:extLst>
          </p:cNvPr>
          <p:cNvSpPr>
            <a:spLocks noGrp="1"/>
          </p:cNvSpPr>
          <p:nvPr>
            <p:ph type="title"/>
          </p:nvPr>
        </p:nvSpPr>
        <p:spPr>
          <a:xfrm>
            <a:off x="1068456" y="1060382"/>
            <a:ext cx="6858000" cy="462264"/>
          </a:xfrm>
        </p:spPr>
        <p:txBody>
          <a:bodyPr>
            <a:normAutofit/>
          </a:bodyPr>
          <a:lstStyle/>
          <a:p>
            <a:pPr algn="ctr"/>
            <a:r>
              <a:rPr lang="en-US" sz="1650" i="1" dirty="0"/>
              <a:t>FIRO</a:t>
            </a:r>
            <a:r>
              <a:rPr lang="en-US" sz="1800" i="1" dirty="0"/>
              <a:t> Intersection with Environmental Considerations</a:t>
            </a:r>
          </a:p>
        </p:txBody>
      </p:sp>
      <p:sp>
        <p:nvSpPr>
          <p:cNvPr id="3" name="Content Placeholder 2">
            <a:extLst>
              <a:ext uri="{FF2B5EF4-FFF2-40B4-BE49-F238E27FC236}">
                <a16:creationId xmlns:a16="http://schemas.microsoft.com/office/drawing/2014/main" id="{0E42468E-5497-ED47-049B-0DBDF5E6914B}"/>
              </a:ext>
            </a:extLst>
          </p:cNvPr>
          <p:cNvSpPr>
            <a:spLocks noGrp="1"/>
          </p:cNvSpPr>
          <p:nvPr>
            <p:ph idx="1"/>
          </p:nvPr>
        </p:nvSpPr>
        <p:spPr>
          <a:xfrm>
            <a:off x="1411357" y="1604644"/>
            <a:ext cx="6321287" cy="4192974"/>
          </a:xfrm>
        </p:spPr>
        <p:txBody>
          <a:bodyPr>
            <a:normAutofit fontScale="92500"/>
          </a:bodyPr>
          <a:lstStyle/>
          <a:p>
            <a:pPr marL="0" indent="0">
              <a:buNone/>
            </a:pPr>
            <a:r>
              <a:rPr lang="en-US" sz="1800" u="sng" dirty="0"/>
              <a:t>Key Take Aways</a:t>
            </a:r>
          </a:p>
          <a:p>
            <a:pPr marL="0" indent="0">
              <a:buNone/>
            </a:pPr>
            <a:endParaRPr lang="en-US" sz="1800" dirty="0"/>
          </a:p>
          <a:p>
            <a:pPr marL="0" indent="0">
              <a:buNone/>
            </a:pPr>
            <a:r>
              <a:rPr lang="en-US" sz="1650" dirty="0"/>
              <a:t>FIRO procedures implemented through planned deviations at both Lake Mendocino and Lake Sonoma have enhanced Sonoma Water’s and USACE ability to meet requirements and objectives of the Russian River Biological Opinion. This includes:</a:t>
            </a:r>
          </a:p>
          <a:p>
            <a:pPr marL="0" indent="0">
              <a:buNone/>
            </a:pPr>
            <a:endParaRPr lang="en-US" sz="1650" dirty="0"/>
          </a:p>
          <a:p>
            <a:r>
              <a:rPr lang="en-US" sz="1650" dirty="0"/>
              <a:t>Preserving the cold-water pool at Lake Mendocino</a:t>
            </a:r>
          </a:p>
          <a:p>
            <a:endParaRPr lang="en-US" sz="1650" dirty="0"/>
          </a:p>
          <a:p>
            <a:r>
              <a:rPr lang="en-US" sz="1650" dirty="0"/>
              <a:t>Reducing the magnitude and duration of flood control releases by </a:t>
            </a:r>
            <a:br>
              <a:rPr lang="en-US" sz="1650" dirty="0"/>
            </a:br>
            <a:r>
              <a:rPr lang="en-US" sz="1650" dirty="0"/>
              <a:t>making prereleases using FIRO decisions support tools.</a:t>
            </a:r>
          </a:p>
          <a:p>
            <a:endParaRPr lang="en-US" sz="1650" dirty="0"/>
          </a:p>
          <a:p>
            <a:r>
              <a:rPr lang="en-US" sz="1650" dirty="0"/>
              <a:t>Sonoma Water’s commitment to make adaptive releases from Lake</a:t>
            </a:r>
            <a:br>
              <a:rPr lang="en-US" sz="1650" dirty="0"/>
            </a:br>
            <a:r>
              <a:rPr lang="en-US" sz="1650" dirty="0"/>
              <a:t>Mendocino and providing 2,500 acre-feet of block water in Lake </a:t>
            </a:r>
            <a:br>
              <a:rPr lang="en-US" sz="1650" dirty="0"/>
            </a:br>
            <a:r>
              <a:rPr lang="en-US" sz="1650" dirty="0"/>
              <a:t>Sonoma to enhance migration of salmonids into and out of the Russian River</a:t>
            </a:r>
          </a:p>
          <a:p>
            <a:endParaRPr lang="en-US" sz="1500" dirty="0"/>
          </a:p>
          <a:p>
            <a:endParaRPr lang="en-US" sz="1500" dirty="0"/>
          </a:p>
        </p:txBody>
      </p:sp>
    </p:spTree>
    <p:extLst>
      <p:ext uri="{BB962C8B-B14F-4D97-AF65-F5344CB8AC3E}">
        <p14:creationId xmlns:p14="http://schemas.microsoft.com/office/powerpoint/2010/main" val="1324326079"/>
      </p:ext>
    </p:extLst>
  </p:cSld>
  <p:clrMapOvr>
    <a:masterClrMapping/>
  </p:clrMapOvr>
  <p:transition spd="slow">
    <p:strips dir="r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456" y="0"/>
            <a:ext cx="4731447" cy="6178826"/>
          </a:xfrm>
        </p:spPr>
        <p:txBody>
          <a:bodyPr>
            <a:normAutofit/>
          </a:bodyPr>
          <a:lstStyle/>
          <a:p>
            <a:pPr algn="l"/>
            <a:r>
              <a:rPr lang="en-US" sz="2400" i="1" dirty="0"/>
              <a:t>Russian River Watershed</a:t>
            </a:r>
            <a:br>
              <a:rPr lang="en-US" sz="2800" b="1" dirty="0"/>
            </a:br>
            <a:br>
              <a:rPr lang="en-US" sz="2800" b="1" dirty="0"/>
            </a:br>
            <a:r>
              <a:rPr lang="en-US" sz="2200" u="sng" dirty="0"/>
              <a:t>Dual Purpose Facilities</a:t>
            </a:r>
            <a:r>
              <a:rPr lang="en-US" sz="2200" dirty="0"/>
              <a:t> </a:t>
            </a:r>
            <a:br>
              <a:rPr lang="en-US" sz="2400" b="1" dirty="0"/>
            </a:br>
            <a:r>
              <a:rPr lang="en-US" sz="2000" b="1" dirty="0"/>
              <a:t>   </a:t>
            </a:r>
            <a:r>
              <a:rPr lang="en-US" sz="2000" dirty="0"/>
              <a:t>Flood protection (USACE)</a:t>
            </a:r>
            <a:br>
              <a:rPr lang="en-US" sz="2000" dirty="0"/>
            </a:br>
            <a:r>
              <a:rPr lang="en-US" sz="2000" dirty="0"/>
              <a:t>   Water supply (Sonoma Water)</a:t>
            </a:r>
            <a:br>
              <a:rPr lang="en-US" sz="2000" dirty="0"/>
            </a:br>
            <a:r>
              <a:rPr lang="en-US" sz="2000" dirty="0"/>
              <a:t>   Operations dictated by storage</a:t>
            </a:r>
            <a:br>
              <a:rPr lang="en-US" sz="2000" dirty="0"/>
            </a:br>
            <a:r>
              <a:rPr lang="en-US" sz="2000" dirty="0"/>
              <a:t>   levels relative to FCM guide curve</a:t>
            </a:r>
            <a:br>
              <a:rPr lang="en-US" sz="2000" dirty="0"/>
            </a:br>
            <a:br>
              <a:rPr lang="en-US" sz="2000" dirty="0"/>
            </a:br>
            <a:r>
              <a:rPr lang="en-US" sz="2400" u="sng" dirty="0"/>
              <a:t>Lake Mendocino</a:t>
            </a:r>
            <a:br>
              <a:rPr lang="en-US" sz="2800" b="1" dirty="0"/>
            </a:br>
            <a:r>
              <a:rPr lang="en-US" sz="2800" b="1" dirty="0"/>
              <a:t>  </a:t>
            </a:r>
            <a:r>
              <a:rPr lang="en-US" sz="2000" dirty="0"/>
              <a:t>Flood control pool: 48,100 AF </a:t>
            </a:r>
            <a:br>
              <a:rPr lang="en-US" sz="2000" dirty="0"/>
            </a:br>
            <a:r>
              <a:rPr lang="en-US" sz="2000" dirty="0"/>
              <a:t>   Water supply pool: 68,400 AF </a:t>
            </a:r>
            <a:r>
              <a:rPr lang="en-US" sz="1100" dirty="0"/>
              <a:t>(11/1 –3/1</a:t>
            </a:r>
            <a:r>
              <a:rPr lang="en-US" sz="1200" dirty="0"/>
              <a:t>) </a:t>
            </a:r>
            <a:br>
              <a:rPr lang="en-US" sz="1800" dirty="0"/>
            </a:br>
            <a:br>
              <a:rPr lang="en-US" sz="1800" dirty="0"/>
            </a:br>
            <a:r>
              <a:rPr lang="en-US" sz="2200" u="sng" dirty="0"/>
              <a:t>Lake Sonoma </a:t>
            </a:r>
            <a:br>
              <a:rPr lang="en-US" sz="2400" b="1" u="sng" dirty="0"/>
            </a:br>
            <a:r>
              <a:rPr lang="en-US" sz="2400" dirty="0"/>
              <a:t>   </a:t>
            </a:r>
            <a:r>
              <a:rPr lang="en-US" sz="2000" dirty="0"/>
              <a:t>Flood control pool:136,000 AF</a:t>
            </a:r>
            <a:br>
              <a:rPr lang="en-US" sz="2000" dirty="0"/>
            </a:br>
            <a:r>
              <a:rPr lang="en-US" sz="2000" dirty="0"/>
              <a:t>   Water supply pool: 245,000 AF</a:t>
            </a:r>
            <a:br>
              <a:rPr lang="en-US" sz="2000" dirty="0"/>
            </a:br>
            <a:r>
              <a:rPr lang="en-US" sz="2000" dirty="0"/>
              <a:t> </a:t>
            </a:r>
            <a:br>
              <a:rPr lang="en-US" sz="2000" dirty="0"/>
            </a:br>
            <a:br>
              <a:rPr lang="en-US" sz="1200" dirty="0"/>
            </a:br>
            <a:r>
              <a:rPr lang="en-US" sz="1200" dirty="0"/>
              <a:t>			</a:t>
            </a:r>
            <a:endParaRPr lang="en-US" sz="1800" dirty="0"/>
          </a:p>
        </p:txBody>
      </p:sp>
      <p:pic>
        <p:nvPicPr>
          <p:cNvPr id="3" name="Picture 5" descr="EntireWatershed_3-11-09_WithCities_Legen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55514" y="679174"/>
            <a:ext cx="4633572" cy="60182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 name="Donut 5"/>
          <p:cNvSpPr/>
          <p:nvPr/>
        </p:nvSpPr>
        <p:spPr>
          <a:xfrm>
            <a:off x="6174098" y="1834259"/>
            <a:ext cx="533400" cy="470452"/>
          </a:xfrm>
          <a:prstGeom prst="donut">
            <a:avLst>
              <a:gd name="adj" fmla="val 6935"/>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en-US">
              <a:solidFill>
                <a:prstClr val="black"/>
              </a:solidFill>
              <a:latin typeface="Calibri"/>
            </a:endParaRPr>
          </a:p>
        </p:txBody>
      </p:sp>
      <p:cxnSp>
        <p:nvCxnSpPr>
          <p:cNvPr id="8" name="Straight Arrow Connector 7"/>
          <p:cNvCxnSpPr/>
          <p:nvPr/>
        </p:nvCxnSpPr>
        <p:spPr>
          <a:xfrm flipH="1">
            <a:off x="6759094" y="2046293"/>
            <a:ext cx="609600"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7368694" y="1746320"/>
            <a:ext cx="1371600" cy="646331"/>
          </a:xfrm>
          <a:prstGeom prst="rect">
            <a:avLst/>
          </a:prstGeom>
          <a:noFill/>
        </p:spPr>
        <p:txBody>
          <a:bodyPr wrap="square" rtlCol="0">
            <a:spAutoFit/>
          </a:bodyPr>
          <a:lstStyle/>
          <a:p>
            <a:pPr defTabSz="914400"/>
            <a:r>
              <a:rPr lang="en-US" dirty="0">
                <a:solidFill>
                  <a:prstClr val="black"/>
                </a:solidFill>
                <a:latin typeface="Calibri"/>
              </a:rPr>
              <a:t>Lake Mendocino</a:t>
            </a:r>
          </a:p>
        </p:txBody>
      </p:sp>
      <p:sp>
        <p:nvSpPr>
          <p:cNvPr id="13" name="Donut 12"/>
          <p:cNvSpPr/>
          <p:nvPr/>
        </p:nvSpPr>
        <p:spPr>
          <a:xfrm>
            <a:off x="6487004" y="4090689"/>
            <a:ext cx="685800" cy="685800"/>
          </a:xfrm>
          <a:prstGeom prst="donut">
            <a:avLst>
              <a:gd name="adj" fmla="val 4692"/>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en-US">
              <a:solidFill>
                <a:prstClr val="black"/>
              </a:solidFill>
              <a:latin typeface="Calibri"/>
            </a:endParaRPr>
          </a:p>
        </p:txBody>
      </p:sp>
      <p:cxnSp>
        <p:nvCxnSpPr>
          <p:cNvPr id="16" name="Straight Arrow Connector 15"/>
          <p:cNvCxnSpPr/>
          <p:nvPr/>
        </p:nvCxnSpPr>
        <p:spPr>
          <a:xfrm flipH="1">
            <a:off x="7172804" y="4465349"/>
            <a:ext cx="1018697"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0" name="TextBox 19"/>
          <p:cNvSpPr txBox="1"/>
          <p:nvPr/>
        </p:nvSpPr>
        <p:spPr>
          <a:xfrm>
            <a:off x="8130694" y="4262966"/>
            <a:ext cx="1219200" cy="646331"/>
          </a:xfrm>
          <a:prstGeom prst="rect">
            <a:avLst/>
          </a:prstGeom>
          <a:noFill/>
        </p:spPr>
        <p:txBody>
          <a:bodyPr wrap="square" rtlCol="0">
            <a:spAutoFit/>
          </a:bodyPr>
          <a:lstStyle/>
          <a:p>
            <a:pPr defTabSz="914400"/>
            <a:r>
              <a:rPr lang="en-US" dirty="0">
                <a:solidFill>
                  <a:prstClr val="black"/>
                </a:solidFill>
                <a:latin typeface="Calibri"/>
              </a:rPr>
              <a:t>Lake Sonoma</a:t>
            </a:r>
          </a:p>
        </p:txBody>
      </p:sp>
    </p:spTree>
    <p:extLst>
      <p:ext uri="{BB962C8B-B14F-4D97-AF65-F5344CB8AC3E}">
        <p14:creationId xmlns:p14="http://schemas.microsoft.com/office/powerpoint/2010/main" val="31396801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36F06C-F439-423B-1AF9-8BB83303490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48B573D-BC82-D559-9A6A-18CC5B5C3FEE}"/>
              </a:ext>
            </a:extLst>
          </p:cNvPr>
          <p:cNvSpPr>
            <a:spLocks noGrp="1"/>
          </p:cNvSpPr>
          <p:nvPr>
            <p:ph type="title"/>
          </p:nvPr>
        </p:nvSpPr>
        <p:spPr>
          <a:xfrm>
            <a:off x="0" y="857251"/>
            <a:ext cx="9144000" cy="616352"/>
          </a:xfrm>
        </p:spPr>
        <p:txBody>
          <a:bodyPr>
            <a:normAutofit/>
          </a:bodyPr>
          <a:lstStyle/>
          <a:p>
            <a:pPr algn="ctr"/>
            <a:r>
              <a:rPr lang="en-US" sz="2400" i="1" dirty="0"/>
              <a:t>Russian River FIRO Timeline</a:t>
            </a:r>
          </a:p>
        </p:txBody>
      </p:sp>
      <p:sp>
        <p:nvSpPr>
          <p:cNvPr id="3" name="Content Placeholder 2">
            <a:extLst>
              <a:ext uri="{FF2B5EF4-FFF2-40B4-BE49-F238E27FC236}">
                <a16:creationId xmlns:a16="http://schemas.microsoft.com/office/drawing/2014/main" id="{9F8995A5-3BC9-4FB7-175B-115FA8E9AF54}"/>
              </a:ext>
            </a:extLst>
          </p:cNvPr>
          <p:cNvSpPr>
            <a:spLocks noGrp="1"/>
          </p:cNvSpPr>
          <p:nvPr>
            <p:ph idx="1"/>
          </p:nvPr>
        </p:nvSpPr>
        <p:spPr>
          <a:xfrm>
            <a:off x="258417" y="1600200"/>
            <a:ext cx="8428383" cy="4525963"/>
          </a:xfrm>
        </p:spPr>
        <p:txBody>
          <a:bodyPr>
            <a:normAutofit lnSpcReduction="10000"/>
          </a:bodyPr>
          <a:lstStyle/>
          <a:p>
            <a:r>
              <a:rPr lang="en-US" sz="1800" dirty="0"/>
              <a:t>2014 – Lake Mendocino FIRO Steering Committee formed</a:t>
            </a:r>
          </a:p>
          <a:p>
            <a:r>
              <a:rPr lang="en-US" sz="1800" dirty="0"/>
              <a:t>2017 – Lake Mendocino Preliminary Viability Assessment completed</a:t>
            </a:r>
          </a:p>
          <a:p>
            <a:r>
              <a:rPr lang="en-US" sz="1800" dirty="0"/>
              <a:t>2018 – Minor Deviation to the Lake Mendocino Flood Control Manual 				   approved</a:t>
            </a:r>
          </a:p>
          <a:p>
            <a:r>
              <a:rPr lang="en-US" sz="1800" dirty="0"/>
              <a:t>2019 – Major Deviation to the Lake Mendocino Flood Control Manual 			          approved</a:t>
            </a:r>
          </a:p>
          <a:p>
            <a:r>
              <a:rPr lang="en-US" sz="1800" dirty="0"/>
              <a:t>2020 – Lake Mendocino Final Viability Assessment completed</a:t>
            </a:r>
          </a:p>
          <a:p>
            <a:r>
              <a:rPr lang="en-US" sz="1800" dirty="0"/>
              <a:t>2020 – Major Deviation to the Lake Mendocino Flood Control Manual 		   	          approved</a:t>
            </a:r>
          </a:p>
          <a:p>
            <a:r>
              <a:rPr lang="en-US" sz="1800" dirty="0"/>
              <a:t>2021 – Multiyear (2021 – 2026) Major Deviation to the Lake      	    			         		   Mendocino Flood Control Manual approved</a:t>
            </a:r>
          </a:p>
          <a:p>
            <a:r>
              <a:rPr lang="en-US" sz="1800" dirty="0"/>
              <a:t>2022 – Minor Deviation to the Lake Sonoma Flood Control Manual approved</a:t>
            </a:r>
          </a:p>
          <a:p>
            <a:r>
              <a:rPr lang="en-US" sz="1800" dirty="0"/>
              <a:t>2023 – Minor Deviation to the Lake Sonoma Flood Control Manual approved</a:t>
            </a:r>
          </a:p>
          <a:p>
            <a:r>
              <a:rPr lang="en-US" sz="1800" dirty="0"/>
              <a:t>2024 – Multi-year (2024 – 2026) Minor Deviation to the Lake Sonoma 		           		   Flood Control Manual approved</a:t>
            </a:r>
          </a:p>
        </p:txBody>
      </p:sp>
    </p:spTree>
    <p:extLst>
      <p:ext uri="{BB962C8B-B14F-4D97-AF65-F5344CB8AC3E}">
        <p14:creationId xmlns:p14="http://schemas.microsoft.com/office/powerpoint/2010/main" val="3052599138"/>
      </p:ext>
    </p:extLst>
  </p:cSld>
  <p:clrMapOvr>
    <a:masterClrMapping/>
  </p:clrMapOvr>
  <p:transition spd="slow">
    <p:strips dir="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835" y="574694"/>
            <a:ext cx="9144000" cy="616352"/>
          </a:xfrm>
        </p:spPr>
        <p:txBody>
          <a:bodyPr>
            <a:normAutofit/>
          </a:bodyPr>
          <a:lstStyle/>
          <a:p>
            <a:pPr algn="ctr"/>
            <a:r>
              <a:rPr lang="en-US" sz="2400" i="1" dirty="0"/>
              <a:t>Lake Mendocino Storage &amp; Encroachment Curve</a:t>
            </a:r>
          </a:p>
        </p:txBody>
      </p:sp>
      <p:sp>
        <p:nvSpPr>
          <p:cNvPr id="3" name="Content Placeholder 2"/>
          <p:cNvSpPr>
            <a:spLocks noGrp="1"/>
          </p:cNvSpPr>
          <p:nvPr>
            <p:ph idx="1"/>
          </p:nvPr>
        </p:nvSpPr>
        <p:spPr/>
        <p:txBody>
          <a:bodyPr/>
          <a:lstStyle/>
          <a:p>
            <a:endParaRPr lang="en-US" dirty="0"/>
          </a:p>
        </p:txBody>
      </p:sp>
      <p:pic>
        <p:nvPicPr>
          <p:cNvPr id="4" name="Content Placeholder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6166" y="1228636"/>
            <a:ext cx="7300732" cy="5269089"/>
          </a:xfrm>
          <a:prstGeom prst="rect">
            <a:avLst/>
          </a:prstGeom>
        </p:spPr>
      </p:pic>
    </p:spTree>
    <p:extLst>
      <p:ext uri="{BB962C8B-B14F-4D97-AF65-F5344CB8AC3E}">
        <p14:creationId xmlns:p14="http://schemas.microsoft.com/office/powerpoint/2010/main" val="16715087"/>
      </p:ext>
    </p:extLst>
  </p:cSld>
  <p:clrMapOvr>
    <a:masterClrMapping/>
  </p:clrMapOvr>
  <p:transition spd="slow">
    <p:strips dir="r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31837"/>
            <a:ext cx="9144000" cy="616352"/>
          </a:xfrm>
        </p:spPr>
        <p:txBody>
          <a:bodyPr>
            <a:normAutofit/>
          </a:bodyPr>
          <a:lstStyle/>
          <a:p>
            <a:pPr algn="ctr"/>
            <a:r>
              <a:rPr lang="en-US" sz="2400" i="1" dirty="0"/>
              <a:t>Lake Sonoma Storage &amp; Encroachment Curve</a:t>
            </a:r>
          </a:p>
        </p:txBody>
      </p:sp>
      <p:sp>
        <p:nvSpPr>
          <p:cNvPr id="3" name="Content Placeholder 2"/>
          <p:cNvSpPr>
            <a:spLocks noGrp="1"/>
          </p:cNvSpPr>
          <p:nvPr>
            <p:ph idx="1"/>
          </p:nvPr>
        </p:nvSpPr>
        <p:spPr>
          <a:xfrm>
            <a:off x="0" y="188844"/>
            <a:ext cx="8686800" cy="5937320"/>
          </a:xfrm>
        </p:spPr>
        <p:txBody>
          <a:bodyPr/>
          <a:lstStyle/>
          <a:p>
            <a:endParaRPr lang="en-US" dirty="0"/>
          </a:p>
        </p:txBody>
      </p:sp>
      <p:pic>
        <p:nvPicPr>
          <p:cNvPr id="4" name="Content Placeholder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4345" y="1303506"/>
            <a:ext cx="7075309" cy="5119349"/>
          </a:xfrm>
          <a:prstGeom prst="rect">
            <a:avLst/>
          </a:prstGeom>
        </p:spPr>
      </p:pic>
    </p:spTree>
    <p:extLst>
      <p:ext uri="{BB962C8B-B14F-4D97-AF65-F5344CB8AC3E}">
        <p14:creationId xmlns:p14="http://schemas.microsoft.com/office/powerpoint/2010/main" val="2082269547"/>
      </p:ext>
    </p:extLst>
  </p:cSld>
  <p:clrMapOvr>
    <a:masterClrMapping/>
  </p:clrMapOvr>
  <p:transition spd="slow">
    <p:strips dir="r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E003C4-93A5-4197-87B3-32AA9933617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51D0392-39A2-814D-885E-06DE38BA3D51}"/>
              </a:ext>
            </a:extLst>
          </p:cNvPr>
          <p:cNvSpPr>
            <a:spLocks noGrp="1"/>
          </p:cNvSpPr>
          <p:nvPr>
            <p:ph type="title"/>
          </p:nvPr>
        </p:nvSpPr>
        <p:spPr>
          <a:xfrm>
            <a:off x="0" y="857251"/>
            <a:ext cx="9144000" cy="616352"/>
          </a:xfrm>
        </p:spPr>
        <p:txBody>
          <a:bodyPr>
            <a:normAutofit/>
          </a:bodyPr>
          <a:lstStyle/>
          <a:p>
            <a:pPr algn="ctr"/>
            <a:r>
              <a:rPr lang="en-US" sz="2400" i="1" dirty="0"/>
              <a:t>Status Of FIRO In The Russian River</a:t>
            </a:r>
          </a:p>
        </p:txBody>
      </p:sp>
      <p:sp>
        <p:nvSpPr>
          <p:cNvPr id="3" name="Content Placeholder 2">
            <a:extLst>
              <a:ext uri="{FF2B5EF4-FFF2-40B4-BE49-F238E27FC236}">
                <a16:creationId xmlns:a16="http://schemas.microsoft.com/office/drawing/2014/main" id="{B81DF709-5DED-0F18-A283-4D4198A43B8C}"/>
              </a:ext>
            </a:extLst>
          </p:cNvPr>
          <p:cNvSpPr>
            <a:spLocks noGrp="1"/>
          </p:cNvSpPr>
          <p:nvPr>
            <p:ph idx="1"/>
          </p:nvPr>
        </p:nvSpPr>
        <p:spPr>
          <a:xfrm>
            <a:off x="437321" y="1630018"/>
            <a:ext cx="8706679" cy="5019261"/>
          </a:xfrm>
        </p:spPr>
        <p:txBody>
          <a:bodyPr>
            <a:normAutofit/>
          </a:bodyPr>
          <a:lstStyle/>
          <a:p>
            <a:pPr marL="0" indent="0">
              <a:buNone/>
            </a:pPr>
            <a:r>
              <a:rPr lang="en-US" sz="2600" u="sng" dirty="0"/>
              <a:t>Lake Mendocino</a:t>
            </a:r>
          </a:p>
          <a:p>
            <a:r>
              <a:rPr lang="en-US" sz="1800" dirty="0"/>
              <a:t>July 17, 2025 – USACE released the draft Environmental Assessment for the Lake Mendocino Water Control Manual update</a:t>
            </a:r>
          </a:p>
          <a:p>
            <a:r>
              <a:rPr lang="en-US" sz="1800" dirty="0"/>
              <a:t>30-day comment period</a:t>
            </a:r>
          </a:p>
          <a:p>
            <a:r>
              <a:rPr lang="en-US" sz="1800" dirty="0"/>
              <a:t>Anticipate USACE finalizing the updated manual by late October 2025</a:t>
            </a:r>
          </a:p>
          <a:p>
            <a:endParaRPr lang="en-US" sz="1800" dirty="0"/>
          </a:p>
          <a:p>
            <a:pPr marL="0" indent="0">
              <a:buNone/>
            </a:pPr>
            <a:r>
              <a:rPr lang="en-US" sz="1800" u="sng" dirty="0"/>
              <a:t>Lake Sonoma</a:t>
            </a:r>
          </a:p>
          <a:p>
            <a:pPr marL="228600" marR="0" lvl="0" indent="-228600" algn="l" defTabSz="914400" rtl="0" eaLnBrk="1" fontAlgn="auto" latinLnBrk="0" hangingPunct="1">
              <a:lnSpc>
                <a:spcPct val="90000"/>
              </a:lnSpc>
              <a:spcBef>
                <a:spcPts val="1000"/>
              </a:spcBef>
              <a:spcAft>
                <a:spcPts val="0"/>
              </a:spcAft>
              <a:buClr>
                <a:srgbClr val="76B9B7"/>
              </a:buClr>
              <a:buSzPct val="95000"/>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ea typeface="Lato Medium" panose="020F0502020204030203" pitchFamily="34" charset="0"/>
                <a:cs typeface="Lato Medium" panose="020F0502020204030203" pitchFamily="34" charset="0"/>
              </a:rPr>
              <a:t>The Russian River FIRO Steering Committee has started </a:t>
            </a:r>
            <a:r>
              <a:rPr lang="en-US" sz="1800" dirty="0">
                <a:solidFill>
                  <a:prstClr val="black"/>
                </a:solidFill>
                <a:ea typeface="Lato Medium" panose="020F0502020204030203" pitchFamily="34" charset="0"/>
                <a:cs typeface="Lato Medium" panose="020F0502020204030203" pitchFamily="34" charset="0"/>
              </a:rPr>
              <a:t>a</a:t>
            </a:r>
            <a:r>
              <a:rPr kumimoji="0" lang="en-US" sz="1800" b="0" i="0" u="none" strike="noStrike" kern="1200" cap="none" spc="0" normalizeH="0" baseline="0" noProof="0" dirty="0" err="1">
                <a:ln>
                  <a:noFill/>
                </a:ln>
                <a:solidFill>
                  <a:prstClr val="black"/>
                </a:solidFill>
                <a:effectLst/>
                <a:uLnTx/>
                <a:uFillTx/>
                <a:ea typeface="Lato Medium" panose="020F0502020204030203" pitchFamily="34" charset="0"/>
                <a:cs typeface="Lato Medium" panose="020F0502020204030203" pitchFamily="34" charset="0"/>
              </a:rPr>
              <a:t>ssessment</a:t>
            </a:r>
            <a:r>
              <a:rPr kumimoji="0" lang="en-US" sz="1800" b="0" i="0" u="none" strike="noStrike" kern="1200" cap="none" spc="0" normalizeH="0" baseline="0" noProof="0" dirty="0">
                <a:ln>
                  <a:noFill/>
                </a:ln>
                <a:solidFill>
                  <a:prstClr val="black"/>
                </a:solidFill>
                <a:effectLst/>
                <a:uLnTx/>
                <a:uFillTx/>
                <a:ea typeface="Lato Medium" panose="020F0502020204030203" pitchFamily="34" charset="0"/>
                <a:cs typeface="Lato Medium" panose="020F0502020204030203" pitchFamily="34" charset="0"/>
              </a:rPr>
              <a:t> of FIRO</a:t>
            </a:r>
          </a:p>
          <a:p>
            <a:pPr marL="228600" marR="0" lvl="0" indent="-228600" algn="l" defTabSz="914400" rtl="0" eaLnBrk="1" fontAlgn="auto" latinLnBrk="0" hangingPunct="1">
              <a:lnSpc>
                <a:spcPct val="90000"/>
              </a:lnSpc>
              <a:spcBef>
                <a:spcPts val="1000"/>
              </a:spcBef>
              <a:spcAft>
                <a:spcPts val="0"/>
              </a:spcAft>
              <a:buClr>
                <a:srgbClr val="76B9B7"/>
              </a:buClr>
              <a:buSzPct val="95000"/>
              <a:buFont typeface="Arial" panose="020B0604020202020204" pitchFamily="34" charset="0"/>
              <a:buChar char="•"/>
              <a:tabLst/>
              <a:defRPr/>
            </a:pPr>
            <a:r>
              <a:rPr lang="en-US" sz="1800" dirty="0">
                <a:solidFill>
                  <a:prstClr val="black"/>
                </a:solidFill>
                <a:ea typeface="Lato Medium" panose="020F0502020204030203" pitchFamily="34" charset="0"/>
                <a:cs typeface="Lato Medium" panose="020F0502020204030203" pitchFamily="34" charset="0"/>
              </a:rPr>
              <a:t>Hydro meteorological network has been installed</a:t>
            </a:r>
            <a:endParaRPr kumimoji="0" lang="en-US" sz="1800" b="0" i="0" u="none" strike="noStrike" kern="1200" cap="none" spc="0" normalizeH="0" baseline="0" noProof="0" dirty="0">
              <a:ln>
                <a:noFill/>
              </a:ln>
              <a:solidFill>
                <a:prstClr val="black"/>
              </a:solidFill>
              <a:effectLst/>
              <a:uLnTx/>
              <a:uFillTx/>
              <a:ea typeface="Lato Medium" panose="020F0502020204030203" pitchFamily="34" charset="0"/>
              <a:cs typeface="Lato Medium" panose="020F0502020204030203" pitchFamily="34" charset="0"/>
            </a:endParaRPr>
          </a:p>
          <a:p>
            <a:pPr marL="228600" marR="0" lvl="0" indent="-228600" algn="l" defTabSz="914400" rtl="0" eaLnBrk="1" fontAlgn="auto" latinLnBrk="0" hangingPunct="1">
              <a:lnSpc>
                <a:spcPct val="90000"/>
              </a:lnSpc>
              <a:spcBef>
                <a:spcPts val="1000"/>
              </a:spcBef>
              <a:spcAft>
                <a:spcPts val="0"/>
              </a:spcAft>
              <a:buClr>
                <a:srgbClr val="76B9B7"/>
              </a:buClr>
              <a:buSzPct val="95000"/>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ea typeface="Lato Medium" panose="020F0502020204030203" pitchFamily="34" charset="0"/>
                <a:cs typeface="Lato Medium" panose="020F0502020204030203" pitchFamily="34" charset="0"/>
              </a:rPr>
              <a:t>FIRO will be evaluated in detail for the existing </a:t>
            </a:r>
            <a:r>
              <a:rPr lang="en-US" sz="1800" dirty="0">
                <a:solidFill>
                  <a:prstClr val="black"/>
                </a:solidFill>
                <a:ea typeface="Lato Medium" panose="020F0502020204030203" pitchFamily="34" charset="0"/>
                <a:cs typeface="Lato Medium" panose="020F0502020204030203" pitchFamily="34" charset="0"/>
              </a:rPr>
              <a:t>o</a:t>
            </a:r>
            <a:r>
              <a:rPr kumimoji="0" lang="en-US" sz="1800" b="0" i="0" u="none" strike="noStrike" kern="1200" cap="none" spc="0" normalizeH="0" baseline="0" noProof="0" dirty="0" err="1">
                <a:ln>
                  <a:noFill/>
                </a:ln>
                <a:solidFill>
                  <a:prstClr val="black"/>
                </a:solidFill>
                <a:effectLst/>
                <a:uLnTx/>
                <a:uFillTx/>
                <a:ea typeface="Lato Medium" panose="020F0502020204030203" pitchFamily="34" charset="0"/>
                <a:cs typeface="Lato Medium" panose="020F0502020204030203" pitchFamily="34" charset="0"/>
              </a:rPr>
              <a:t>utlet</a:t>
            </a:r>
            <a:r>
              <a:rPr kumimoji="0" lang="en-US" sz="1800" b="0" i="0" u="none" strike="noStrike" kern="1200" cap="none" spc="0" normalizeH="0" baseline="0" noProof="0" dirty="0">
                <a:ln>
                  <a:noFill/>
                </a:ln>
                <a:solidFill>
                  <a:prstClr val="black"/>
                </a:solidFill>
                <a:effectLst/>
                <a:uLnTx/>
                <a:uFillTx/>
                <a:ea typeface="Lato Medium" panose="020F0502020204030203" pitchFamily="34" charset="0"/>
                <a:cs typeface="Lato Medium" panose="020F0502020204030203" pitchFamily="34" charset="0"/>
              </a:rPr>
              <a:t> </a:t>
            </a:r>
            <a:r>
              <a:rPr lang="en-US" sz="1800" dirty="0">
                <a:solidFill>
                  <a:prstClr val="black"/>
                </a:solidFill>
                <a:ea typeface="Lato Medium" panose="020F0502020204030203" pitchFamily="34" charset="0"/>
                <a:cs typeface="Lato Medium" panose="020F0502020204030203" pitchFamily="34" charset="0"/>
              </a:rPr>
              <a:t>c</a:t>
            </a:r>
            <a:r>
              <a:rPr kumimoji="0" lang="en-US" sz="1800" b="0" i="0" u="none" strike="noStrike" kern="1200" cap="none" spc="0" normalizeH="0" baseline="0" noProof="0" dirty="0" err="1">
                <a:ln>
                  <a:noFill/>
                </a:ln>
                <a:solidFill>
                  <a:prstClr val="black"/>
                </a:solidFill>
                <a:effectLst/>
                <a:uLnTx/>
                <a:uFillTx/>
                <a:ea typeface="Lato Medium" panose="020F0502020204030203" pitchFamily="34" charset="0"/>
                <a:cs typeface="Lato Medium" panose="020F0502020204030203" pitchFamily="34" charset="0"/>
              </a:rPr>
              <a:t>onfiguration</a:t>
            </a:r>
            <a:r>
              <a:rPr kumimoji="0" lang="en-US" sz="1800" b="0" i="0" u="none" strike="noStrike" kern="1200" cap="none" spc="0" normalizeH="0" baseline="0" noProof="0" dirty="0">
                <a:ln>
                  <a:noFill/>
                </a:ln>
                <a:solidFill>
                  <a:prstClr val="black"/>
                </a:solidFill>
                <a:effectLst/>
                <a:uLnTx/>
                <a:uFillTx/>
                <a:ea typeface="Lato Medium" panose="020F0502020204030203" pitchFamily="34" charset="0"/>
                <a:cs typeface="Lato Medium" panose="020F0502020204030203" pitchFamily="34" charset="0"/>
              </a:rPr>
              <a:t> and, if v</a:t>
            </a:r>
            <a:r>
              <a:rPr lang="en-US" sz="1800" dirty="0" err="1">
                <a:solidFill>
                  <a:prstClr val="black"/>
                </a:solidFill>
                <a:ea typeface="Lato Medium" panose="020F0502020204030203" pitchFamily="34" charset="0"/>
                <a:cs typeface="Lato Medium" panose="020F0502020204030203" pitchFamily="34" charset="0"/>
              </a:rPr>
              <a:t>i</a:t>
            </a:r>
            <a:r>
              <a:rPr kumimoji="0" lang="en-US" sz="1800" b="0" i="0" u="none" strike="noStrike" kern="1200" cap="none" spc="0" normalizeH="0" baseline="0" noProof="0" dirty="0">
                <a:ln>
                  <a:noFill/>
                </a:ln>
                <a:solidFill>
                  <a:prstClr val="black"/>
                </a:solidFill>
                <a:effectLst/>
                <a:uLnTx/>
                <a:uFillTx/>
                <a:ea typeface="Lato Medium" panose="020F0502020204030203" pitchFamily="34" charset="0"/>
                <a:cs typeface="Lato Medium" panose="020F0502020204030203" pitchFamily="34" charset="0"/>
              </a:rPr>
              <a:t>able will lead to a WCM update to include FIRO </a:t>
            </a:r>
            <a:r>
              <a:rPr lang="en-US" sz="1800" dirty="0">
                <a:solidFill>
                  <a:prstClr val="black"/>
                </a:solidFill>
                <a:ea typeface="Lato Medium" panose="020F0502020204030203" pitchFamily="34" charset="0"/>
                <a:cs typeface="Lato Medium" panose="020F0502020204030203" pitchFamily="34" charset="0"/>
              </a:rPr>
              <a:t>p</a:t>
            </a:r>
            <a:r>
              <a:rPr kumimoji="0" lang="en-US" sz="1800" b="0" i="0" u="none" strike="noStrike" kern="1200" cap="none" spc="0" normalizeH="0" baseline="0" noProof="0" dirty="0" err="1">
                <a:ln>
                  <a:noFill/>
                </a:ln>
                <a:solidFill>
                  <a:prstClr val="black"/>
                </a:solidFill>
                <a:effectLst/>
                <a:uLnTx/>
                <a:uFillTx/>
                <a:ea typeface="Lato Medium" panose="020F0502020204030203" pitchFamily="34" charset="0"/>
                <a:cs typeface="Lato Medium" panose="020F0502020204030203" pitchFamily="34" charset="0"/>
              </a:rPr>
              <a:t>rocedures</a:t>
            </a:r>
            <a:endParaRPr kumimoji="0" lang="en-US" sz="1800" b="0" i="0" u="none" strike="noStrike" kern="1200" cap="none" spc="0" normalizeH="0" baseline="0" noProof="0" dirty="0">
              <a:ln>
                <a:noFill/>
              </a:ln>
              <a:solidFill>
                <a:prstClr val="black"/>
              </a:solidFill>
              <a:effectLst/>
              <a:uLnTx/>
              <a:uFillTx/>
              <a:ea typeface="Lato Medium" panose="020F0502020204030203" pitchFamily="34" charset="0"/>
              <a:cs typeface="Lato Medium" panose="020F0502020204030203" pitchFamily="34" charset="0"/>
            </a:endParaRPr>
          </a:p>
          <a:p>
            <a:pPr marL="228600" marR="0" lvl="0" indent="-228600" algn="l" defTabSz="914400" rtl="0" eaLnBrk="1" fontAlgn="auto" latinLnBrk="0" hangingPunct="1">
              <a:lnSpc>
                <a:spcPct val="90000"/>
              </a:lnSpc>
              <a:spcBef>
                <a:spcPts val="1000"/>
              </a:spcBef>
              <a:spcAft>
                <a:spcPts val="0"/>
              </a:spcAft>
              <a:buClr>
                <a:srgbClr val="76B9B7"/>
              </a:buClr>
              <a:buSzPct val="95000"/>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ea typeface="Lato Medium" panose="020F0502020204030203" pitchFamily="34" charset="0"/>
                <a:cs typeface="Lato Medium" panose="020F0502020204030203" pitchFamily="34" charset="0"/>
              </a:rPr>
              <a:t>FIRO will also be evaluated at a </a:t>
            </a:r>
            <a:r>
              <a:rPr kumimoji="0" lang="en-US" sz="1800" b="0" i="0" u="sng" strike="noStrike" kern="1200" cap="none" spc="0" normalizeH="0" baseline="0" noProof="0" dirty="0">
                <a:ln>
                  <a:noFill/>
                </a:ln>
                <a:solidFill>
                  <a:prstClr val="black"/>
                </a:solidFill>
                <a:effectLst/>
                <a:uLnTx/>
                <a:uFillTx/>
                <a:ea typeface="Lato Medium" panose="020F0502020204030203" pitchFamily="34" charset="0"/>
                <a:cs typeface="Lato Medium" panose="020F0502020204030203" pitchFamily="34" charset="0"/>
              </a:rPr>
              <a:t>conceptual</a:t>
            </a:r>
            <a:r>
              <a:rPr kumimoji="0" lang="en-US" sz="1800" b="0" i="0" u="none" strike="noStrike" kern="1200" cap="none" spc="0" normalizeH="0" baseline="0" noProof="0" dirty="0">
                <a:ln>
                  <a:noFill/>
                </a:ln>
                <a:solidFill>
                  <a:prstClr val="black"/>
                </a:solidFill>
                <a:effectLst/>
                <a:uLnTx/>
                <a:uFillTx/>
                <a:ea typeface="Lato Medium" panose="020F0502020204030203" pitchFamily="34" charset="0"/>
                <a:cs typeface="Lato Medium" panose="020F0502020204030203" pitchFamily="34" charset="0"/>
              </a:rPr>
              <a:t> </a:t>
            </a:r>
            <a:r>
              <a:rPr lang="en-US" sz="1800" dirty="0">
                <a:solidFill>
                  <a:prstClr val="black"/>
                </a:solidFill>
                <a:ea typeface="Lato Medium" panose="020F0502020204030203" pitchFamily="34" charset="0"/>
                <a:cs typeface="Lato Medium" panose="020F0502020204030203" pitchFamily="34" charset="0"/>
              </a:rPr>
              <a:t>l</a:t>
            </a:r>
            <a:r>
              <a:rPr kumimoji="0" lang="en-US" sz="1800" b="0" i="0" u="none" strike="noStrike" kern="1200" cap="none" spc="0" normalizeH="0" baseline="0" noProof="0" dirty="0" err="1">
                <a:ln>
                  <a:noFill/>
                </a:ln>
                <a:solidFill>
                  <a:prstClr val="black"/>
                </a:solidFill>
                <a:effectLst/>
                <a:uLnTx/>
                <a:uFillTx/>
                <a:ea typeface="Lato Medium" panose="020F0502020204030203" pitchFamily="34" charset="0"/>
                <a:cs typeface="Lato Medium" panose="020F0502020204030203" pitchFamily="34" charset="0"/>
              </a:rPr>
              <a:t>evel</a:t>
            </a:r>
            <a:r>
              <a:rPr kumimoji="0" lang="en-US" sz="1800" b="0" i="0" u="none" strike="noStrike" kern="1200" cap="none" spc="0" normalizeH="0" baseline="0" noProof="0" dirty="0">
                <a:ln>
                  <a:noFill/>
                </a:ln>
                <a:solidFill>
                  <a:prstClr val="black"/>
                </a:solidFill>
                <a:effectLst/>
                <a:uLnTx/>
                <a:uFillTx/>
                <a:ea typeface="Lato Medium" panose="020F0502020204030203" pitchFamily="34" charset="0"/>
                <a:cs typeface="Lato Medium" panose="020F0502020204030203" pitchFamily="34" charset="0"/>
              </a:rPr>
              <a:t> for a secondary outlet to assess leveraging </a:t>
            </a:r>
            <a:r>
              <a:rPr lang="en-US" sz="1800" dirty="0">
                <a:solidFill>
                  <a:prstClr val="black"/>
                </a:solidFill>
                <a:ea typeface="Lato Medium" panose="020F0502020204030203" pitchFamily="34" charset="0"/>
                <a:cs typeface="Lato Medium" panose="020F0502020204030203" pitchFamily="34" charset="0"/>
              </a:rPr>
              <a:t>b</a:t>
            </a:r>
            <a:r>
              <a:rPr kumimoji="0" lang="en-US" sz="1800" b="0" i="0" u="none" strike="noStrike" kern="1200" cap="none" spc="0" normalizeH="0" baseline="0" noProof="0" dirty="0" err="1">
                <a:ln>
                  <a:noFill/>
                </a:ln>
                <a:solidFill>
                  <a:prstClr val="black"/>
                </a:solidFill>
                <a:effectLst/>
                <a:uLnTx/>
                <a:uFillTx/>
                <a:ea typeface="Lato Medium" panose="020F0502020204030203" pitchFamily="34" charset="0"/>
                <a:cs typeface="Lato Medium" panose="020F0502020204030203" pitchFamily="34" charset="0"/>
              </a:rPr>
              <a:t>enefits</a:t>
            </a:r>
            <a:r>
              <a:rPr kumimoji="0" lang="en-US" sz="1800" b="0" i="0" u="none" strike="noStrike" kern="1200" cap="none" spc="0" normalizeH="0" baseline="0" noProof="0" dirty="0">
                <a:ln>
                  <a:noFill/>
                </a:ln>
                <a:solidFill>
                  <a:prstClr val="black"/>
                </a:solidFill>
                <a:effectLst/>
                <a:uLnTx/>
                <a:uFillTx/>
                <a:ea typeface="Lato Medium" panose="020F0502020204030203" pitchFamily="34" charset="0"/>
                <a:cs typeface="Lato Medium" panose="020F0502020204030203" pitchFamily="34" charset="0"/>
              </a:rPr>
              <a:t> for water supply and flood risk </a:t>
            </a:r>
            <a:r>
              <a:rPr lang="en-US" sz="1800" dirty="0">
                <a:solidFill>
                  <a:prstClr val="black"/>
                </a:solidFill>
                <a:ea typeface="Lato Medium" panose="020F0502020204030203" pitchFamily="34" charset="0"/>
                <a:cs typeface="Lato Medium" panose="020F0502020204030203" pitchFamily="34" charset="0"/>
              </a:rPr>
              <a:t>m</a:t>
            </a:r>
            <a:r>
              <a:rPr kumimoji="0" lang="en-US" sz="1800" b="0" i="0" u="none" strike="noStrike" kern="1200" cap="none" spc="0" normalizeH="0" baseline="0" noProof="0" dirty="0" err="1">
                <a:ln>
                  <a:noFill/>
                </a:ln>
                <a:solidFill>
                  <a:prstClr val="black"/>
                </a:solidFill>
                <a:effectLst/>
                <a:uLnTx/>
                <a:uFillTx/>
                <a:ea typeface="Lato Medium" panose="020F0502020204030203" pitchFamily="34" charset="0"/>
                <a:cs typeface="Lato Medium" panose="020F0502020204030203" pitchFamily="34" charset="0"/>
              </a:rPr>
              <a:t>anagement</a:t>
            </a:r>
            <a:endParaRPr kumimoji="0" lang="en-US" sz="1800" b="0" i="0" u="none" strike="noStrike" kern="1200" cap="none" spc="0" normalizeH="0" baseline="0" noProof="0" dirty="0">
              <a:ln>
                <a:noFill/>
              </a:ln>
              <a:solidFill>
                <a:prstClr val="black"/>
              </a:solidFill>
              <a:effectLst/>
              <a:uLnTx/>
              <a:uFillTx/>
              <a:ea typeface="Lato Medium" panose="020F0502020204030203" pitchFamily="34" charset="0"/>
              <a:cs typeface="Lato Medium" panose="020F0502020204030203" pitchFamily="34" charset="0"/>
            </a:endParaRPr>
          </a:p>
          <a:p>
            <a:pPr marL="0" indent="0">
              <a:buNone/>
            </a:pPr>
            <a:endParaRPr lang="en-US" sz="2000" dirty="0"/>
          </a:p>
        </p:txBody>
      </p:sp>
    </p:spTree>
    <p:extLst>
      <p:ext uri="{BB962C8B-B14F-4D97-AF65-F5344CB8AC3E}">
        <p14:creationId xmlns:p14="http://schemas.microsoft.com/office/powerpoint/2010/main" val="1283496984"/>
      </p:ext>
    </p:extLst>
  </p:cSld>
  <p:clrMapOvr>
    <a:masterClrMapping/>
  </p:clrMapOvr>
  <p:transition spd="slow">
    <p:strips dir="r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16FE73-B721-AA6A-3004-0C053E238CF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39A3D62-9B37-AE0A-5D60-D6EC7D0B938E}"/>
              </a:ext>
            </a:extLst>
          </p:cNvPr>
          <p:cNvSpPr>
            <a:spLocks noGrp="1"/>
          </p:cNvSpPr>
          <p:nvPr>
            <p:ph type="title"/>
          </p:nvPr>
        </p:nvSpPr>
        <p:spPr>
          <a:xfrm>
            <a:off x="0" y="857251"/>
            <a:ext cx="9144000" cy="616352"/>
          </a:xfrm>
        </p:spPr>
        <p:txBody>
          <a:bodyPr>
            <a:normAutofit/>
          </a:bodyPr>
          <a:lstStyle/>
          <a:p>
            <a:pPr algn="ctr"/>
            <a:r>
              <a:rPr lang="en-US" sz="2400" i="1" dirty="0"/>
              <a:t>Russian River Biological Opinion</a:t>
            </a:r>
          </a:p>
        </p:txBody>
      </p:sp>
      <p:sp>
        <p:nvSpPr>
          <p:cNvPr id="3" name="Content Placeholder 2">
            <a:extLst>
              <a:ext uri="{FF2B5EF4-FFF2-40B4-BE49-F238E27FC236}">
                <a16:creationId xmlns:a16="http://schemas.microsoft.com/office/drawing/2014/main" id="{DB288E8D-5980-772A-4967-22603EC88044}"/>
              </a:ext>
            </a:extLst>
          </p:cNvPr>
          <p:cNvSpPr>
            <a:spLocks noGrp="1"/>
          </p:cNvSpPr>
          <p:nvPr>
            <p:ph idx="1"/>
          </p:nvPr>
        </p:nvSpPr>
        <p:spPr>
          <a:xfrm>
            <a:off x="626165" y="1699591"/>
            <a:ext cx="8348869" cy="4800600"/>
          </a:xfrm>
        </p:spPr>
        <p:txBody>
          <a:bodyPr>
            <a:normAutofit fontScale="92500" lnSpcReduction="20000"/>
          </a:bodyPr>
          <a:lstStyle/>
          <a:p>
            <a:pPr marL="0" indent="0">
              <a:buNone/>
            </a:pPr>
            <a:r>
              <a:rPr lang="en-US" sz="2200" u="sng" dirty="0"/>
              <a:t>2008 Russian River Biological Opinion</a:t>
            </a:r>
          </a:p>
          <a:p>
            <a:r>
              <a:rPr lang="en-US" sz="2000" dirty="0"/>
              <a:t>Jeopardy opinion regarding water supply and flood control operations performed by Sonoma Water and USACE</a:t>
            </a:r>
          </a:p>
          <a:p>
            <a:r>
              <a:rPr lang="en-US" sz="2000" dirty="0"/>
              <a:t>Fifteen-year term, expired in September 2023</a:t>
            </a:r>
          </a:p>
          <a:p>
            <a:r>
              <a:rPr lang="en-US" sz="2000" dirty="0"/>
              <a:t>Activities likely affect Central California Coastal Steelhead, Central California Coastal Coho and California Coastal Chinook</a:t>
            </a:r>
          </a:p>
          <a:p>
            <a:r>
              <a:rPr lang="en-US" sz="2000" dirty="0"/>
              <a:t>Activities Also Likely Affect the Habitat of These Species.</a:t>
            </a:r>
          </a:p>
          <a:p>
            <a:endParaRPr lang="en-US" sz="2000" dirty="0"/>
          </a:p>
          <a:p>
            <a:pPr marL="0" indent="0">
              <a:buNone/>
            </a:pPr>
            <a:r>
              <a:rPr lang="en-US" sz="2200" u="sng" dirty="0"/>
              <a:t>2025 Russian River Biological Opinion</a:t>
            </a:r>
          </a:p>
          <a:p>
            <a:r>
              <a:rPr lang="en-US" sz="2000" dirty="0"/>
              <a:t>Non-jeopardy opinion as a result of Reasonable and Prudent Measures implemented by USACE and Sonoma Water during the term of the 2008 Biological Opinion</a:t>
            </a:r>
          </a:p>
          <a:p>
            <a:r>
              <a:rPr lang="en-US" sz="2000" dirty="0"/>
              <a:t>10-year Term and covers operations and maintenance activities for USACE and Sonoma Water flood control and water supply </a:t>
            </a:r>
            <a:r>
              <a:rPr lang="en-US" sz="2000" dirty="0" err="1"/>
              <a:t>activiies</a:t>
            </a:r>
            <a:endParaRPr lang="en-US" sz="2000" dirty="0"/>
          </a:p>
          <a:p>
            <a:r>
              <a:rPr lang="en-US" sz="2000" dirty="0"/>
              <a:t>Evaluated FIRO procedures at Lake Mendocino and Lake Sonoma</a:t>
            </a:r>
          </a:p>
          <a:p>
            <a:r>
              <a:rPr lang="en-US" sz="2000" dirty="0"/>
              <a:t>Includes adaptive reservoir release strategies to improve fish migration</a:t>
            </a:r>
          </a:p>
        </p:txBody>
      </p:sp>
    </p:spTree>
    <p:extLst>
      <p:ext uri="{BB962C8B-B14F-4D97-AF65-F5344CB8AC3E}">
        <p14:creationId xmlns:p14="http://schemas.microsoft.com/office/powerpoint/2010/main" val="1447369153"/>
      </p:ext>
    </p:extLst>
  </p:cSld>
  <p:clrMapOvr>
    <a:masterClrMapping/>
  </p:clrMapOvr>
  <p:transition spd="slow">
    <p:strips dir="rd"/>
  </p:transition>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Classic 2">
      <a:majorFont>
        <a:latin typeface="Arial"/>
        <a:ea typeface=""/>
        <a:cs typeface=""/>
        <a:font script="Uigh" typeface="Microsoft Uighur"/>
        <a:font script="Beng" typeface="Vrinda"/>
        <a:font script="Thai" typeface="Cordia New"/>
        <a:font script="Mlym" typeface="Kartika"/>
        <a:font script="Yiii" typeface="Microsoft Yi Baiti"/>
        <a:font script="Cher" typeface="Plantagenet Cherokee"/>
        <a:font script="Orya" typeface="Kalinga"/>
        <a:font script="Gujr" typeface="Shruti"/>
        <a:font script="Viet" typeface="Arial"/>
        <a:font script="Arab" typeface="Arial"/>
        <a:font script="Hebr" typeface="Arial"/>
        <a:font script="Telu" typeface="Gautami"/>
        <a:font script="Ethi" typeface="Nyala"/>
        <a:font script="Jpan" typeface="ＭＳ Ｐゴシック"/>
        <a:font script="Sinh" typeface="Iskoola Pota"/>
        <a:font script="Taml" typeface="Latha"/>
        <a:font script="Deva" typeface="Mangal"/>
        <a:font script="Knda" typeface="Tunga"/>
        <a:font script="Tibt" typeface="Microsoft Himalaya"/>
        <a:font script="Khmr" typeface="DaunPenh"/>
        <a:font script="Hant" typeface="微軟正黑體"/>
        <a:font script="Laoo" typeface="DokChampa"/>
        <a:font script="Mong" typeface="Mongolian Baiti"/>
        <a:font script="Hans" typeface="黑体"/>
        <a:font script="Guru" typeface="Raavi"/>
        <a:font script="Thaa" typeface="MV Boli"/>
        <a:font script="Cans" typeface="Euphemia"/>
        <a:font script="Hang" typeface="굴림"/>
        <a:font script="Syrc" typeface="Estrangelo Edessa"/>
      </a:majorFont>
      <a:minorFont>
        <a:latin typeface="Arial"/>
        <a:ea typeface=""/>
        <a:cs typeface=""/>
        <a:font script="Uigh" typeface="Microsoft Uighur"/>
        <a:font script="Beng" typeface="Vrinda"/>
        <a:font script="Thai" typeface="Cordia New"/>
        <a:font script="Mlym" typeface="Kartika"/>
        <a:font script="Yiii" typeface="Microsoft Yi Baiti"/>
        <a:font script="Cher" typeface="Plantagenet Cherokee"/>
        <a:font script="Orya" typeface="Kalinga"/>
        <a:font script="Gujr" typeface="Shruti"/>
        <a:font script="Viet" typeface="Arial"/>
        <a:font script="Arab" typeface="Arial"/>
        <a:font script="Hebr" typeface="Arial"/>
        <a:font script="Telu" typeface="Gautami"/>
        <a:font script="Ethi" typeface="Nyala"/>
        <a:font script="Jpan" typeface="ＭＳ Ｐゴシック"/>
        <a:font script="Sinh" typeface="Iskoola Pota"/>
        <a:font script="Taml" typeface="Latha"/>
        <a:font script="Deva" typeface="Mangal"/>
        <a:font script="Knda" typeface="Tunga"/>
        <a:font script="Tibt" typeface="Microsoft Himalaya"/>
        <a:font script="Khmr" typeface="DaunPenh"/>
        <a:font script="Hant" typeface="微軟正黑體"/>
        <a:font script="Laoo" typeface="DokChampa"/>
        <a:font script="Mong" typeface="Mongolian Baiti"/>
        <a:font script="Hans" typeface="黑体"/>
        <a:font script="Guru" typeface="Raavi"/>
        <a:font script="Thaa" typeface="MV Boli"/>
        <a:font script="Cans" typeface="Euphemia"/>
        <a:font script="Hang" typeface="굴림"/>
        <a:font script="Syrc" typeface="Estrangelo Edess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tileRect/>
        </a:gradFill>
        <a:gradFill rotWithShape="1">
          <a:gsLst>
            <a:gs pos="0">
              <a:schemeClr val="phClr">
                <a:tint val="100000"/>
                <a:shade val="100000"/>
                <a:satMod val="130000"/>
              </a:schemeClr>
            </a:gs>
            <a:gs pos="100000">
              <a:schemeClr val="phClr">
                <a:tint val="50000"/>
                <a:shade val="100000"/>
                <a:satMod val="350000"/>
              </a:schemeClr>
            </a:gs>
          </a:gsLst>
          <a:lin ang="16200000" scaled="0"/>
          <a:tileRect/>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tileRect/>
        </a:gradFill>
        <a:gradFill rotWithShape="1">
          <a:gsLst>
            <a:gs pos="0">
              <a:schemeClr val="phClr">
                <a:tint val="80000"/>
                <a:satMod val="300000"/>
              </a:schemeClr>
            </a:gs>
            <a:gs pos="100000">
              <a:schemeClr val="phClr">
                <a:shade val="30000"/>
                <a:satMod val="200000"/>
              </a:schemeClr>
            </a:gs>
          </a:gsLst>
          <a:path path="circle">
            <a:fillToRect l="50000" t="50000" r="50000" b="50000"/>
          </a:path>
          <a:tileRect/>
        </a:gradFill>
      </a:bgFillStyleLst>
    </a:fmtScheme>
  </a:themeElements>
  <a:objectDefaults/>
  <a:extraClrSchemeLst/>
</a:theme>
</file>

<file path=ppt/theme/theme2.xml><?xml version="1.0" encoding="utf-8"?>
<a:theme xmlns:a="http://schemas.openxmlformats.org/drawingml/2006/main" name="Last Slide">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Uigh" typeface="Microsoft Uighur"/>
        <a:font script="Beng" typeface="Vrinda"/>
        <a:font script="Thai" typeface="Angsana New"/>
        <a:font script="Mlym" typeface="Kartika"/>
        <a:font script="Yiii" typeface="Microsoft Yi Baiti"/>
        <a:font script="Cher" typeface="Plantagenet Cherokee"/>
        <a:font script="Orya" typeface="Kalinga"/>
        <a:font script="Geor" typeface="Sylfaen"/>
        <a:font script="Gujr" typeface="Shruti"/>
        <a:font script="Viet" typeface="Times New Roman"/>
        <a:font script="Arab" typeface="Times New Roman"/>
        <a:font script="Hebr" typeface="Times New Roman"/>
        <a:font script="Telu" typeface="Gautami"/>
        <a:font script="Ethi" typeface="Nyala"/>
        <a:font script="Jpan" typeface="ＭＳ Ｐゴシック"/>
        <a:font script="Sinh" typeface="Iskoola Pota"/>
        <a:font script="Taml" typeface="Latha"/>
        <a:font script="Deva" typeface="Mangal"/>
        <a:font script="Knda" typeface="Tunga"/>
        <a:font script="Tibt" typeface="Microsoft Himalaya"/>
        <a:font script="Khmr" typeface="MoolBoran"/>
        <a:font script="Hant" typeface="新細明體"/>
        <a:font script="Laoo" typeface="DokChampa"/>
        <a:font script="Mong" typeface="Mongolian Baiti"/>
        <a:font script="Hans" typeface="宋体"/>
        <a:font script="Guru" typeface="Raavi"/>
        <a:font script="Thaa" typeface="MV Boli"/>
        <a:font script="Cans" typeface="Euphemia"/>
        <a:font script="Hang" typeface="맑은 고딕"/>
        <a:font script="Syrc" typeface="Estrangelo Edessa"/>
      </a:majorFont>
      <a:minorFont>
        <a:latin typeface="Arial"/>
        <a:ea typeface=""/>
        <a:cs typeface=""/>
        <a:font script="Uigh" typeface="Microsoft Uighur"/>
        <a:font script="Beng" typeface="Vrinda"/>
        <a:font script="Thai" typeface="Cordia New"/>
        <a:font script="Mlym" typeface="Kartika"/>
        <a:font script="Yiii" typeface="Microsoft Yi Baiti"/>
        <a:font script="Cher" typeface="Plantagenet Cherokee"/>
        <a:font script="Orya" typeface="Kalinga"/>
        <a:font script="Geor" typeface="Sylfaen"/>
        <a:font script="Gujr" typeface="Shruti"/>
        <a:font script="Viet" typeface="Arial"/>
        <a:font script="Arab" typeface="Arial"/>
        <a:font script="Hebr" typeface="Arial"/>
        <a:font script="Telu" typeface="Gautami"/>
        <a:font script="Ethi" typeface="Nyala"/>
        <a:font script="Jpan" typeface="ＭＳ Ｐゴシック"/>
        <a:font script="Sinh" typeface="Iskoola Pota"/>
        <a:font script="Taml" typeface="Latha"/>
        <a:font script="Deva" typeface="Mangal"/>
        <a:font script="Knda" typeface="Tunga"/>
        <a:font script="Tibt" typeface="Microsoft Himalaya"/>
        <a:font script="Khmr" typeface="DaunPenh"/>
        <a:font script="Hant" typeface="新細明體"/>
        <a:font script="Laoo" typeface="DokChampa"/>
        <a:font script="Mong" typeface="Mongolian Baiti"/>
        <a:font script="Hans" typeface="宋体"/>
        <a:font script="Guru" typeface="Raavi"/>
        <a:font script="Thaa" typeface="MV Boli"/>
        <a:font script="Cans" typeface="Euphemia"/>
        <a:font script="Hang" typeface="맑은 고딕"/>
        <a:font script="Syrc" typeface="Estrangelo Edess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tileRect/>
        </a:gradFill>
        <a:gradFill rotWithShape="1">
          <a:gsLst>
            <a:gs pos="0">
              <a:schemeClr val="phClr">
                <a:tint val="100000"/>
                <a:shade val="100000"/>
                <a:satMod val="130000"/>
              </a:schemeClr>
            </a:gs>
            <a:gs pos="100000">
              <a:schemeClr val="phClr">
                <a:tint val="50000"/>
                <a:shade val="100000"/>
                <a:satMod val="350000"/>
              </a:schemeClr>
            </a:gs>
          </a:gsLst>
          <a:lin ang="16200000" scaled="0"/>
          <a:tileRect/>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tileRect/>
        </a:gradFill>
        <a:gradFill rotWithShape="1">
          <a:gsLst>
            <a:gs pos="0">
              <a:schemeClr val="phClr">
                <a:tint val="80000"/>
                <a:satMod val="300000"/>
              </a:schemeClr>
            </a:gs>
            <a:gs pos="100000">
              <a:schemeClr val="phClr">
                <a:shade val="30000"/>
                <a:satMod val="200000"/>
              </a:schemeClr>
            </a:gs>
          </a:gsLst>
          <a:path path="circle">
            <a:fillToRect l="50000" t="50000" r="50000" b="50000"/>
          </a:path>
          <a:tileRect/>
        </a:gradFill>
      </a:bgFillStyleLst>
    </a:fmtScheme>
  </a:themeElements>
  <a:objectDefaults/>
  <a:extraClrScheme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Uigh" typeface="Microsoft Uighur"/>
        <a:font script="Beng" typeface="Vrinda"/>
        <a:font script="Thai" typeface="Angsana New"/>
        <a:font script="Mlym" typeface="Kartika"/>
        <a:font script="Yiii" typeface="Microsoft Yi Baiti"/>
        <a:font script="Cher" typeface="Plantagenet Cherokee"/>
        <a:font script="Orya" typeface="Kalinga"/>
        <a:font script="Geor" typeface="Sylfaen"/>
        <a:font script="Gujr" typeface="Shruti"/>
        <a:font script="Viet" typeface="Times New Roman"/>
        <a:font script="Arab" typeface="Times New Roman"/>
        <a:font script="Hebr" typeface="Times New Roman"/>
        <a:font script="Telu" typeface="Gautami"/>
        <a:font script="Ethi" typeface="Nyala"/>
        <a:font script="Jpan" typeface="ＭＳ Ｐゴシック"/>
        <a:font script="Sinh" typeface="Iskoola Pota"/>
        <a:font script="Taml" typeface="Latha"/>
        <a:font script="Deva" typeface="Mangal"/>
        <a:font script="Knda" typeface="Tunga"/>
        <a:font script="Tibt" typeface="Microsoft Himalaya"/>
        <a:font script="Khmr" typeface="MoolBoran"/>
        <a:font script="Hant" typeface="新細明體"/>
        <a:font script="Laoo" typeface="DokChampa"/>
        <a:font script="Mong" typeface="Mongolian Baiti"/>
        <a:font script="Hans" typeface="宋体"/>
        <a:font script="Guru" typeface="Raavi"/>
        <a:font script="Thaa" typeface="MV Boli"/>
        <a:font script="Cans" typeface="Euphemia"/>
        <a:font script="Hang" typeface="맑은 고딕"/>
        <a:font script="Syrc" typeface="Estrangelo Edessa"/>
      </a:majorFont>
      <a:minorFont>
        <a:latin typeface="Calibri"/>
        <a:ea typeface=""/>
        <a:cs typeface=""/>
        <a:font script="Uigh" typeface="Microsoft Uighur"/>
        <a:font script="Beng" typeface="Vrinda"/>
        <a:font script="Thai" typeface="Cordia New"/>
        <a:font script="Mlym" typeface="Kartika"/>
        <a:font script="Yiii" typeface="Microsoft Yi Baiti"/>
        <a:font script="Cher" typeface="Plantagenet Cherokee"/>
        <a:font script="Orya" typeface="Kalinga"/>
        <a:font script="Geor" typeface="Sylfaen"/>
        <a:font script="Gujr" typeface="Shruti"/>
        <a:font script="Viet" typeface="Arial"/>
        <a:font script="Arab" typeface="Arial"/>
        <a:font script="Hebr" typeface="Arial"/>
        <a:font script="Telu" typeface="Gautami"/>
        <a:font script="Ethi" typeface="Nyala"/>
        <a:font script="Jpan" typeface="ＭＳ Ｐゴシック"/>
        <a:font script="Sinh" typeface="Iskoola Pota"/>
        <a:font script="Taml" typeface="Latha"/>
        <a:font script="Deva" typeface="Mangal"/>
        <a:font script="Knda" typeface="Tunga"/>
        <a:font script="Tibt" typeface="Microsoft Himalaya"/>
        <a:font script="Khmr" typeface="DaunPenh"/>
        <a:font script="Hant" typeface="新細明體"/>
        <a:font script="Laoo" typeface="DokChampa"/>
        <a:font script="Mong" typeface="Mongolian Baiti"/>
        <a:font script="Hans" typeface="宋体"/>
        <a:font script="Guru" typeface="Raavi"/>
        <a:font script="Thaa" typeface="MV Boli"/>
        <a:font script="Cans" typeface="Euphemia"/>
        <a:font script="Hang" typeface="맑은 고딕"/>
        <a:font script="Syrc" typeface="Estrangelo Edess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tileRect/>
        </a:gradFill>
        <a:gradFill rotWithShape="1">
          <a:gsLst>
            <a:gs pos="0">
              <a:schemeClr val="phClr">
                <a:tint val="100000"/>
                <a:shade val="100000"/>
                <a:satMod val="130000"/>
              </a:schemeClr>
            </a:gs>
            <a:gs pos="100000">
              <a:schemeClr val="phClr">
                <a:tint val="50000"/>
                <a:shade val="100000"/>
                <a:satMod val="350000"/>
              </a:schemeClr>
            </a:gs>
          </a:gsLst>
          <a:lin ang="16200000" scaled="0"/>
          <a:tileRect/>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tileRect/>
        </a:gradFill>
        <a:gradFill rotWithShape="1">
          <a:gsLst>
            <a:gs pos="0">
              <a:schemeClr val="phClr">
                <a:tint val="80000"/>
                <a:satMod val="300000"/>
              </a:schemeClr>
            </a:gs>
            <a:gs pos="100000">
              <a:schemeClr val="phClr">
                <a:shade val="30000"/>
                <a:satMod val="200000"/>
              </a:schemeClr>
            </a:gs>
          </a:gsLst>
          <a:path path="circle">
            <a:fillToRect l="50000" t="50000" r="50000" b="50000"/>
          </a:path>
          <a:tileRect/>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2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Uigh" typeface="Microsoft Uighur"/>
        <a:font script="Beng" typeface="Vrinda"/>
        <a:font script="Thai" typeface="Cordia New"/>
        <a:font script="Mlym" typeface="Kartika"/>
        <a:font script="Yiii" typeface="Microsoft Yi Baiti"/>
        <a:font script="Cher" typeface="Plantagenet Cherokee"/>
        <a:font script="Orya" typeface="Kalinga"/>
        <a:font script="Gujr" typeface="Shruti"/>
        <a:font script="Viet" typeface="Arial"/>
        <a:font script="Arab" typeface="Arial"/>
        <a:font script="Hebr" typeface="Arial"/>
        <a:font script="Telu" typeface="Gautami"/>
        <a:font script="Ethi" typeface="Nyala"/>
        <a:font script="Jpan" typeface="ＭＳ Ｐゴシック"/>
        <a:font script="Sinh" typeface="Iskoola Pota"/>
        <a:font script="Taml" typeface="Latha"/>
        <a:font script="Deva" typeface="Mangal"/>
        <a:font script="Knda" typeface="Tunga"/>
        <a:font script="Tibt" typeface="Microsoft Himalaya"/>
        <a:font script="Khmr" typeface="DaunPenh"/>
        <a:font script="Hant" typeface="微軟正黑體"/>
        <a:font script="Laoo" typeface="DokChampa"/>
        <a:font script="Mong" typeface="Mongolian Baiti"/>
        <a:font script="Hans" typeface="黑体"/>
        <a:font script="Guru" typeface="Raavi"/>
        <a:font script="Thaa" typeface="MV Boli"/>
        <a:font script="Cans" typeface="Euphemia"/>
        <a:font script="Hang" typeface="굴림"/>
        <a:font script="Syrc" typeface="Estrangelo Edessa"/>
      </a:majorFont>
      <a:minorFont>
        <a:latin typeface="Arial"/>
        <a:ea typeface=""/>
        <a:cs typeface=""/>
        <a:font script="Uigh" typeface="Microsoft Uighur"/>
        <a:font script="Beng" typeface="Vrinda"/>
        <a:font script="Thai" typeface="Cordia New"/>
        <a:font script="Mlym" typeface="Kartika"/>
        <a:font script="Yiii" typeface="Microsoft Yi Baiti"/>
        <a:font script="Cher" typeface="Plantagenet Cherokee"/>
        <a:font script="Orya" typeface="Kalinga"/>
        <a:font script="Gujr" typeface="Shruti"/>
        <a:font script="Viet" typeface="Arial"/>
        <a:font script="Arab" typeface="Arial"/>
        <a:font script="Hebr" typeface="Arial"/>
        <a:font script="Telu" typeface="Gautami"/>
        <a:font script="Ethi" typeface="Nyala"/>
        <a:font script="Jpan" typeface="ＭＳ Ｐゴシック"/>
        <a:font script="Sinh" typeface="Iskoola Pota"/>
        <a:font script="Taml" typeface="Latha"/>
        <a:font script="Deva" typeface="Mangal"/>
        <a:font script="Knda" typeface="Tunga"/>
        <a:font script="Tibt" typeface="Microsoft Himalaya"/>
        <a:font script="Khmr" typeface="DaunPenh"/>
        <a:font script="Hant" typeface="微軟正黑體"/>
        <a:font script="Laoo" typeface="DokChampa"/>
        <a:font script="Mong" typeface="Mongolian Baiti"/>
        <a:font script="Hans" typeface="黑体"/>
        <a:font script="Guru" typeface="Raavi"/>
        <a:font script="Thaa" typeface="MV Boli"/>
        <a:font script="Cans" typeface="Euphemia"/>
        <a:font script="Hang" typeface="굴림"/>
        <a:font script="Syrc" typeface="Estrangelo Edess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tileRect/>
        </a:gradFill>
        <a:gradFill rotWithShape="1">
          <a:gsLst>
            <a:gs pos="0">
              <a:schemeClr val="phClr">
                <a:tint val="100000"/>
                <a:shade val="100000"/>
                <a:satMod val="130000"/>
              </a:schemeClr>
            </a:gs>
            <a:gs pos="100000">
              <a:schemeClr val="phClr">
                <a:tint val="50000"/>
                <a:shade val="100000"/>
                <a:satMod val="350000"/>
              </a:schemeClr>
            </a:gs>
          </a:gsLst>
          <a:lin ang="16200000" scaled="0"/>
          <a:tileRect/>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tileRect/>
        </a:gradFill>
        <a:gradFill rotWithShape="1">
          <a:gsLst>
            <a:gs pos="0">
              <a:schemeClr val="phClr">
                <a:tint val="80000"/>
                <a:satMod val="300000"/>
              </a:schemeClr>
            </a:gs>
            <a:gs pos="100000">
              <a:schemeClr val="phClr">
                <a:shade val="30000"/>
                <a:satMod val="200000"/>
              </a:schemeClr>
            </a:gs>
          </a:gsLst>
          <a:path path="circle">
            <a:fillToRect l="50000" t="50000" r="50000" b="50000"/>
          </a:path>
          <a:tileRect/>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Uigh" typeface="Microsoft Uighur"/>
        <a:font script="Beng" typeface="Vrinda"/>
        <a:font script="Thai" typeface="Cordia New"/>
        <a:font script="Mlym" typeface="Kartika"/>
        <a:font script="Yiii" typeface="Microsoft Yi Baiti"/>
        <a:font script="Cher" typeface="Plantagenet Cherokee"/>
        <a:font script="Orya" typeface="Kalinga"/>
        <a:font script="Gujr" typeface="Shruti"/>
        <a:font script="Viet" typeface="Arial"/>
        <a:font script="Arab" typeface="Arial"/>
        <a:font script="Hebr" typeface="Arial"/>
        <a:font script="Telu" typeface="Gautami"/>
        <a:font script="Ethi" typeface="Nyala"/>
        <a:font script="Jpan" typeface="ＭＳ Ｐゴシック"/>
        <a:font script="Sinh" typeface="Iskoola Pota"/>
        <a:font script="Taml" typeface="Latha"/>
        <a:font script="Deva" typeface="Mangal"/>
        <a:font script="Knda" typeface="Tunga"/>
        <a:font script="Tibt" typeface="Microsoft Himalaya"/>
        <a:font script="Khmr" typeface="DaunPenh"/>
        <a:font script="Hant" typeface="微軟正黑體"/>
        <a:font script="Laoo" typeface="DokChampa"/>
        <a:font script="Mong" typeface="Mongolian Baiti"/>
        <a:font script="Hans" typeface="黑体"/>
        <a:font script="Guru" typeface="Raavi"/>
        <a:font script="Thaa" typeface="MV Boli"/>
        <a:font script="Cans" typeface="Euphemia"/>
        <a:font script="Hang" typeface="굴림"/>
        <a:font script="Syrc" typeface="Estrangelo Edessa"/>
      </a:majorFont>
      <a:minorFont>
        <a:latin typeface="Arial"/>
        <a:ea typeface=""/>
        <a:cs typeface=""/>
        <a:font script="Uigh" typeface="Microsoft Uighur"/>
        <a:font script="Beng" typeface="Vrinda"/>
        <a:font script="Thai" typeface="Cordia New"/>
        <a:font script="Mlym" typeface="Kartika"/>
        <a:font script="Yiii" typeface="Microsoft Yi Baiti"/>
        <a:font script="Cher" typeface="Plantagenet Cherokee"/>
        <a:font script="Orya" typeface="Kalinga"/>
        <a:font script="Gujr" typeface="Shruti"/>
        <a:font script="Viet" typeface="Arial"/>
        <a:font script="Arab" typeface="Arial"/>
        <a:font script="Hebr" typeface="Arial"/>
        <a:font script="Telu" typeface="Gautami"/>
        <a:font script="Ethi" typeface="Nyala"/>
        <a:font script="Jpan" typeface="ＭＳ Ｐゴシック"/>
        <a:font script="Sinh" typeface="Iskoola Pota"/>
        <a:font script="Taml" typeface="Latha"/>
        <a:font script="Deva" typeface="Mangal"/>
        <a:font script="Knda" typeface="Tunga"/>
        <a:font script="Tibt" typeface="Microsoft Himalaya"/>
        <a:font script="Khmr" typeface="DaunPenh"/>
        <a:font script="Hant" typeface="微軟正黑體"/>
        <a:font script="Laoo" typeface="DokChampa"/>
        <a:font script="Mong" typeface="Mongolian Baiti"/>
        <a:font script="Hans" typeface="黑体"/>
        <a:font script="Guru" typeface="Raavi"/>
        <a:font script="Thaa" typeface="MV Boli"/>
        <a:font script="Cans" typeface="Euphemia"/>
        <a:font script="Hang" typeface="굴림"/>
        <a:font script="Syrc" typeface="Estrangelo Edess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tileRect/>
        </a:gradFill>
        <a:gradFill rotWithShape="1">
          <a:gsLst>
            <a:gs pos="0">
              <a:schemeClr val="phClr">
                <a:tint val="100000"/>
                <a:shade val="100000"/>
                <a:satMod val="130000"/>
              </a:schemeClr>
            </a:gs>
            <a:gs pos="100000">
              <a:schemeClr val="phClr">
                <a:tint val="50000"/>
                <a:shade val="100000"/>
                <a:satMod val="350000"/>
              </a:schemeClr>
            </a:gs>
          </a:gsLst>
          <a:lin ang="16200000" scaled="0"/>
          <a:tileRect/>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tileRect/>
        </a:gradFill>
        <a:gradFill rotWithShape="1">
          <a:gsLst>
            <a:gs pos="0">
              <a:schemeClr val="phClr">
                <a:tint val="80000"/>
                <a:satMod val="300000"/>
              </a:schemeClr>
            </a:gs>
            <a:gs pos="100000">
              <a:schemeClr val="phClr">
                <a:shade val="30000"/>
                <a:satMod val="200000"/>
              </a:schemeClr>
            </a:gs>
          </a:gsLst>
          <a:path path="circle">
            <a:fillToRect l="50000" t="50000" r="50000" b="50000"/>
          </a:path>
          <a:tileRect/>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Uigh" typeface="Microsoft Uighur"/>
        <a:font script="Beng" typeface="Vrinda"/>
        <a:font script="Thai" typeface="Angsana New"/>
        <a:font script="Mlym" typeface="Kartika"/>
        <a:font script="Yiii" typeface="Microsoft Yi Baiti"/>
        <a:font script="Cher" typeface="Plantagenet Cherokee"/>
        <a:font script="Orya" typeface="Kalinga"/>
        <a:font script="Geor" typeface="Sylfaen"/>
        <a:font script="Gujr" typeface="Shruti"/>
        <a:font script="Viet" typeface="Times New Roman"/>
        <a:font script="Arab" typeface="Times New Roman"/>
        <a:font script="Hebr" typeface="Times New Roman"/>
        <a:font script="Telu" typeface="Gautami"/>
        <a:font script="Ethi" typeface="Nyala"/>
        <a:font script="Jpan" typeface="ＭＳ Ｐゴシック"/>
        <a:font script="Sinh" typeface="Iskoola Pota"/>
        <a:font script="Taml" typeface="Latha"/>
        <a:font script="Deva" typeface="Mangal"/>
        <a:font script="Knda" typeface="Tunga"/>
        <a:font script="Tibt" typeface="Microsoft Himalaya"/>
        <a:font script="Khmr" typeface="MoolBoran"/>
        <a:font script="Hant" typeface="新細明體"/>
        <a:font script="Laoo" typeface="DokChampa"/>
        <a:font script="Mong" typeface="Mongolian Baiti"/>
        <a:font script="Hans" typeface="宋体"/>
        <a:font script="Guru" typeface="Raavi"/>
        <a:font script="Thaa" typeface="MV Boli"/>
        <a:font script="Cans" typeface="Euphemia"/>
        <a:font script="Hang" typeface="맑은 고딕"/>
        <a:font script="Syrc" typeface="Estrangelo Edessa"/>
      </a:majorFont>
      <a:minorFont>
        <a:latin typeface="Arial"/>
        <a:ea typeface=""/>
        <a:cs typeface=""/>
        <a:font script="Uigh" typeface="Microsoft Uighur"/>
        <a:font script="Beng" typeface="Vrinda"/>
        <a:font script="Thai" typeface="Cordia New"/>
        <a:font script="Mlym" typeface="Kartika"/>
        <a:font script="Yiii" typeface="Microsoft Yi Baiti"/>
        <a:font script="Cher" typeface="Plantagenet Cherokee"/>
        <a:font script="Orya" typeface="Kalinga"/>
        <a:font script="Geor" typeface="Sylfaen"/>
        <a:font script="Gujr" typeface="Shruti"/>
        <a:font script="Viet" typeface="Arial"/>
        <a:font script="Arab" typeface="Arial"/>
        <a:font script="Hebr" typeface="Arial"/>
        <a:font script="Telu" typeface="Gautami"/>
        <a:font script="Ethi" typeface="Nyala"/>
        <a:font script="Jpan" typeface="ＭＳ Ｐゴシック"/>
        <a:font script="Sinh" typeface="Iskoola Pota"/>
        <a:font script="Taml" typeface="Latha"/>
        <a:font script="Deva" typeface="Mangal"/>
        <a:font script="Knda" typeface="Tunga"/>
        <a:font script="Tibt" typeface="Microsoft Himalaya"/>
        <a:font script="Khmr" typeface="DaunPenh"/>
        <a:font script="Hant" typeface="新細明體"/>
        <a:font script="Laoo" typeface="DokChampa"/>
        <a:font script="Mong" typeface="Mongolian Baiti"/>
        <a:font script="Hans" typeface="宋体"/>
        <a:font script="Guru" typeface="Raavi"/>
        <a:font script="Thaa" typeface="MV Boli"/>
        <a:font script="Cans" typeface="Euphemia"/>
        <a:font script="Hang" typeface="맑은 고딕"/>
        <a:font script="Syrc" typeface="Estrangelo Edess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tileRect/>
        </a:gradFill>
        <a:gradFill rotWithShape="1">
          <a:gsLst>
            <a:gs pos="0">
              <a:schemeClr val="phClr">
                <a:tint val="100000"/>
                <a:shade val="100000"/>
                <a:satMod val="130000"/>
              </a:schemeClr>
            </a:gs>
            <a:gs pos="100000">
              <a:schemeClr val="phClr">
                <a:tint val="50000"/>
                <a:shade val="100000"/>
                <a:satMod val="350000"/>
              </a:schemeClr>
            </a:gs>
          </a:gsLst>
          <a:lin ang="16200000" scaled="0"/>
          <a:tileRect/>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tileRect/>
        </a:gradFill>
        <a:gradFill rotWithShape="1">
          <a:gsLst>
            <a:gs pos="0">
              <a:schemeClr val="phClr">
                <a:tint val="80000"/>
                <a:satMod val="300000"/>
              </a:schemeClr>
            </a:gs>
            <a:gs pos="100000">
              <a:schemeClr val="phClr">
                <a:shade val="30000"/>
                <a:satMod val="200000"/>
              </a:schemeClr>
            </a:gs>
          </a:gsLst>
          <a:path path="circle">
            <a:fillToRect l="50000" t="50000" r="50000" b="50000"/>
          </a:path>
          <a:tileRect/>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A3D0FA3C9C8B840BD4719EDB774EA3E" ma:contentTypeVersion="16" ma:contentTypeDescription="Create a new document." ma:contentTypeScope="" ma:versionID="1f1c26727583353d1f25a3d31e0260fa">
  <xsd:schema xmlns:xsd="http://www.w3.org/2001/XMLSchema" xmlns:xs="http://www.w3.org/2001/XMLSchema" xmlns:p="http://schemas.microsoft.com/office/2006/metadata/properties" xmlns:ns2="35ab31d3-b8fd-4f92-89f3-03c1fb50a733" xmlns:ns3="594dbb9d-4ee2-4cc0-bb5b-217b547981ad" targetNamespace="http://schemas.microsoft.com/office/2006/metadata/properties" ma:root="true" ma:fieldsID="07bedb6e2584ae16e465a399ab99d8b5" ns2:_="" ns3:_="">
    <xsd:import namespace="35ab31d3-b8fd-4f92-89f3-03c1fb50a733"/>
    <xsd:import namespace="594dbb9d-4ee2-4cc0-bb5b-217b547981ad"/>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5ab31d3-b8fd-4f92-89f3-03c1fb50a7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e42dd458-7308-4bcd-84e5-5a32323ab0ea"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94dbb9d-4ee2-4cc0-bb5b-217b547981ad"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6e866bf6-b640-4984-a738-718b31ca96a4}" ma:internalName="TaxCatchAll" ma:showField="CatchAllData" ma:web="594dbb9d-4ee2-4cc0-bb5b-217b547981ad">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35ab31d3-b8fd-4f92-89f3-03c1fb50a733">
      <Terms xmlns="http://schemas.microsoft.com/office/infopath/2007/PartnerControls"/>
    </lcf76f155ced4ddcb4097134ff3c332f>
    <TaxCatchAll xmlns="594dbb9d-4ee2-4cc0-bb5b-217b547981ad" xsi:nil="true"/>
  </documentManagement>
</p:properties>
</file>

<file path=customXml/itemProps1.xml><?xml version="1.0" encoding="utf-8"?>
<ds:datastoreItem xmlns:ds="http://schemas.openxmlformats.org/officeDocument/2006/customXml" ds:itemID="{45D15A4B-365F-4743-AF80-E363B4D18114}">
  <ds:schemaRefs>
    <ds:schemaRef ds:uri="http://schemas.microsoft.com/sharepoint/v3/contenttype/forms"/>
  </ds:schemaRefs>
</ds:datastoreItem>
</file>

<file path=customXml/itemProps2.xml><?xml version="1.0" encoding="utf-8"?>
<ds:datastoreItem xmlns:ds="http://schemas.openxmlformats.org/officeDocument/2006/customXml" ds:itemID="{6AFEA769-FB4D-4065-94D8-B7CB46C695A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5ab31d3-b8fd-4f92-89f3-03c1fb50a733"/>
    <ds:schemaRef ds:uri="594dbb9d-4ee2-4cc0-bb5b-217b547981a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776EA9A-3937-4771-AF0F-A93936B92F54}">
  <ds:schemaRefs>
    <ds:schemaRef ds:uri="http://schemas.microsoft.com/office/2006/metadata/properties"/>
    <ds:schemaRef ds:uri="http://schemas.microsoft.com/office/infopath/2007/PartnerControls"/>
    <ds:schemaRef ds:uri="35ab31d3-b8fd-4f92-89f3-03c1fb50a733"/>
    <ds:schemaRef ds:uri="594dbb9d-4ee2-4cc0-bb5b-217b547981ad"/>
  </ds:schemaRefs>
</ds:datastoreItem>
</file>

<file path=docProps/app.xml><?xml version="1.0" encoding="utf-8"?>
<Properties xmlns="http://schemas.openxmlformats.org/officeDocument/2006/extended-properties" xmlns:vt="http://schemas.openxmlformats.org/officeDocument/2006/docPropsVTypes">
  <Template/>
  <TotalTime>27265</TotalTime>
  <Words>769</Words>
  <Application>Microsoft Office PowerPoint</Application>
  <PresentationFormat>On-screen Show (4:3)</PresentationFormat>
  <Paragraphs>80</Paragraphs>
  <Slides>12</Slides>
  <Notes>4</Notes>
  <HiddenSlides>0</HiddenSlides>
  <MMClips>0</MMClips>
  <ScaleCrop>false</ScaleCrop>
  <HeadingPairs>
    <vt:vector size="4" baseType="variant">
      <vt:variant>
        <vt:lpstr>Theme</vt:lpstr>
      </vt:variant>
      <vt:variant>
        <vt:i4>5</vt:i4>
      </vt:variant>
      <vt:variant>
        <vt:lpstr>Slide Titles</vt:lpstr>
      </vt:variant>
      <vt:variant>
        <vt:i4>12</vt:i4>
      </vt:variant>
    </vt:vector>
  </HeadingPairs>
  <TitlesOfParts>
    <vt:vector size="17" baseType="lpstr">
      <vt:lpstr>Simple Light</vt:lpstr>
      <vt:lpstr>Last Slide</vt:lpstr>
      <vt:lpstr>Custom Design</vt:lpstr>
      <vt:lpstr>2_Custom Design</vt:lpstr>
      <vt:lpstr>1_Custom Design</vt:lpstr>
      <vt:lpstr>Don Seymour, P.E. Deputy Director of Engineering </vt:lpstr>
      <vt:lpstr>Topics</vt:lpstr>
      <vt:lpstr>FIRO Intersection with Environmental Considerations</vt:lpstr>
      <vt:lpstr>Russian River Watershed  Dual Purpose Facilities     Flood protection (USACE)    Water supply (Sonoma Water)    Operations dictated by storage    levels relative to FCM guide curve  Lake Mendocino   Flood control pool: 48,100 AF     Water supply pool: 68,400 AF (11/1 –3/1)   Lake Sonoma     Flood control pool:136,000 AF    Water supply pool: 245,000 AF       </vt:lpstr>
      <vt:lpstr>Russian River FIRO Timeline</vt:lpstr>
      <vt:lpstr>Lake Mendocino Storage &amp; Encroachment Curve</vt:lpstr>
      <vt:lpstr>Lake Sonoma Storage &amp; Encroachment Curve</vt:lpstr>
      <vt:lpstr>Status Of FIRO In The Russian River</vt:lpstr>
      <vt:lpstr>Russian River Biological Opinion</vt:lpstr>
      <vt:lpstr>Environmental Considerations for FIRO in the Russian River</vt:lpstr>
      <vt:lpstr>Environmental Considerations for FIRO in the Russian River</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Todd Schram</dc:creator>
  <cp:lastModifiedBy>Donald Seymour</cp:lastModifiedBy>
  <cp:revision>293</cp:revision>
  <cp:lastPrinted>2025-06-02T19:38:47Z</cp:lastPrinted>
  <dcterms:created xsi:type="dcterms:W3CDTF">2019-06-19T17:38:24Z</dcterms:created>
  <dcterms:modified xsi:type="dcterms:W3CDTF">2025-08-06T15:54:15Z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0x0101005A3D0FA3C9C8B840BD4719EDB774EA3E</vt:lpwstr>
  </property>
  <property fmtid="{D5CDD505-2E9C-101B-9397-08002B2CF9AE}" pid="3" name="MediaServiceImageTags">
    <vt:lpwstr/>
  </property>
</Properties>
</file>